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handoutMasterIdLst>
    <p:handoutMasterId r:id="rId41"/>
  </p:handoutMasterIdLst>
  <p:sldIdLst>
    <p:sldId id="370" r:id="rId2"/>
    <p:sldId id="400" r:id="rId3"/>
    <p:sldId id="398" r:id="rId4"/>
    <p:sldId id="372" r:id="rId5"/>
    <p:sldId id="376" r:id="rId6"/>
    <p:sldId id="327" r:id="rId7"/>
    <p:sldId id="322" r:id="rId8"/>
    <p:sldId id="321" r:id="rId9"/>
    <p:sldId id="324" r:id="rId10"/>
    <p:sldId id="325" r:id="rId11"/>
    <p:sldId id="328" r:id="rId12"/>
    <p:sldId id="331" r:id="rId13"/>
    <p:sldId id="329" r:id="rId14"/>
    <p:sldId id="261" r:id="rId15"/>
    <p:sldId id="367" r:id="rId16"/>
    <p:sldId id="397" r:id="rId17"/>
    <p:sldId id="369" r:id="rId18"/>
    <p:sldId id="388" r:id="rId19"/>
    <p:sldId id="366" r:id="rId20"/>
    <p:sldId id="392" r:id="rId21"/>
    <p:sldId id="293" r:id="rId22"/>
    <p:sldId id="294" r:id="rId23"/>
    <p:sldId id="295" r:id="rId24"/>
    <p:sldId id="296" r:id="rId25"/>
    <p:sldId id="395" r:id="rId26"/>
    <p:sldId id="351" r:id="rId27"/>
    <p:sldId id="377" r:id="rId28"/>
    <p:sldId id="354" r:id="rId29"/>
    <p:sldId id="355" r:id="rId30"/>
    <p:sldId id="401" r:id="rId31"/>
    <p:sldId id="402" r:id="rId32"/>
    <p:sldId id="356" r:id="rId33"/>
    <p:sldId id="383" r:id="rId34"/>
    <p:sldId id="357" r:id="rId35"/>
    <p:sldId id="359" r:id="rId36"/>
    <p:sldId id="347" r:id="rId37"/>
    <p:sldId id="311" r:id="rId38"/>
    <p:sldId id="396" r:id="rId39"/>
  </p:sldIdLst>
  <p:sldSz cx="9144000" cy="6858000" type="screen4x3"/>
  <p:notesSz cx="7315200" cy="9601200"/>
  <p:embeddedFontLst>
    <p:embeddedFont>
      <p:font typeface="Maison Neue" panose="02000000000000000000"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Verdana Pro" panose="020B0604020202020204" charset="0"/>
      <p:regular r:id="rId54"/>
      <p:bold r:id="rId55"/>
      <p:italic r:id="rId56"/>
      <p:boldItalic r:id="rId57"/>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1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2225" autoAdjust="0"/>
  </p:normalViewPr>
  <p:slideViewPr>
    <p:cSldViewPr>
      <p:cViewPr>
        <p:scale>
          <a:sx n="70" d="100"/>
          <a:sy n="70" d="100"/>
        </p:scale>
        <p:origin x="-1910" y="-1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4143588" y="0"/>
            <a:ext cx="3169920" cy="480060"/>
          </a:xfrm>
          <a:prstGeom prst="rect">
            <a:avLst/>
          </a:prstGeom>
        </p:spPr>
        <p:txBody>
          <a:bodyPr vert="horz" lIns="91440" tIns="45720" rIns="91440" bIns="45720" rtlCol="0"/>
          <a:lstStyle>
            <a:lvl1pPr algn="r">
              <a:defRPr sz="1200"/>
            </a:lvl1pPr>
          </a:lstStyle>
          <a:p>
            <a:fld id="{D0F8021C-527B-4955-8FCF-2AF01AD6DE04}" type="datetimeFigureOut">
              <a:rPr lang="nl-BE" smtClean="0"/>
              <a:t>30/06/2022</a:t>
            </a:fld>
            <a:endParaRPr lang="nl-BE"/>
          </a:p>
        </p:txBody>
      </p:sp>
      <p:sp>
        <p:nvSpPr>
          <p:cNvPr id="4" name="Tijdelijke aanduiding voor voettekst 3"/>
          <p:cNvSpPr>
            <a:spLocks noGrp="1"/>
          </p:cNvSpPr>
          <p:nvPr>
            <p:ph type="ftr" sz="quarter" idx="2"/>
          </p:nvPr>
        </p:nvSpPr>
        <p:spPr>
          <a:xfrm>
            <a:off x="0" y="9119473"/>
            <a:ext cx="3169920" cy="480060"/>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4143588" y="9119473"/>
            <a:ext cx="3169920" cy="480060"/>
          </a:xfrm>
          <a:prstGeom prst="rect">
            <a:avLst/>
          </a:prstGeom>
        </p:spPr>
        <p:txBody>
          <a:bodyPr vert="horz" lIns="91440" tIns="45720" rIns="91440" bIns="45720" rtlCol="0" anchor="b"/>
          <a:lstStyle>
            <a:lvl1pPr algn="r">
              <a:defRPr sz="1200"/>
            </a:lvl1pPr>
          </a:lstStyle>
          <a:p>
            <a:fld id="{B7278EC0-DE46-4133-845B-3296452E28C6}" type="slidenum">
              <a:rPr lang="nl-BE" smtClean="0"/>
              <a:t>‹nr.›</a:t>
            </a:fld>
            <a:endParaRPr lang="nl-BE"/>
          </a:p>
        </p:txBody>
      </p:sp>
    </p:spTree>
    <p:extLst>
      <p:ext uri="{BB962C8B-B14F-4D97-AF65-F5344CB8AC3E}">
        <p14:creationId xmlns:p14="http://schemas.microsoft.com/office/powerpoint/2010/main" val="2300388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4143588" y="0"/>
            <a:ext cx="3169920" cy="480060"/>
          </a:xfrm>
          <a:prstGeom prst="rect">
            <a:avLst/>
          </a:prstGeom>
        </p:spPr>
        <p:txBody>
          <a:bodyPr vert="horz" lIns="91440" tIns="45720" rIns="91440" bIns="45720" rtlCol="0"/>
          <a:lstStyle>
            <a:lvl1pPr algn="r">
              <a:defRPr sz="1200"/>
            </a:lvl1pPr>
          </a:lstStyle>
          <a:p>
            <a:fld id="{1B77C84B-60B8-4651-8972-228859725CAC}" type="datetimeFigureOut">
              <a:rPr lang="nl-BE" smtClean="0"/>
              <a:t>30/06/2022</a:t>
            </a:fld>
            <a:endParaRPr lang="nl-BE"/>
          </a:p>
        </p:txBody>
      </p:sp>
      <p:sp>
        <p:nvSpPr>
          <p:cNvPr id="4" name="Tijdelijke aanduiding voor dia-afbeelding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119473"/>
            <a:ext cx="3169920" cy="48006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4143588" y="9119473"/>
            <a:ext cx="3169920" cy="480060"/>
          </a:xfrm>
          <a:prstGeom prst="rect">
            <a:avLst/>
          </a:prstGeom>
        </p:spPr>
        <p:txBody>
          <a:bodyPr vert="horz" lIns="91440" tIns="45720" rIns="91440" bIns="45720" rtlCol="0" anchor="b"/>
          <a:lstStyle>
            <a:lvl1pPr algn="r">
              <a:defRPr sz="1200"/>
            </a:lvl1pPr>
          </a:lstStyle>
          <a:p>
            <a:fld id="{E933BE01-D818-4431-9C2B-E217B51F51C8}" type="slidenum">
              <a:rPr lang="nl-BE" smtClean="0"/>
              <a:t>‹nr.›</a:t>
            </a:fld>
            <a:endParaRPr lang="nl-BE"/>
          </a:p>
        </p:txBody>
      </p:sp>
    </p:spTree>
    <p:extLst>
      <p:ext uri="{BB962C8B-B14F-4D97-AF65-F5344CB8AC3E}">
        <p14:creationId xmlns:p14="http://schemas.microsoft.com/office/powerpoint/2010/main" val="138894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a:p>
        </p:txBody>
      </p:sp>
      <p:sp>
        <p:nvSpPr>
          <p:cNvPr id="34820"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5C004386-81B7-415C-B2CE-58F42D6DC101}" type="slidenum">
              <a:rPr lang="nl-BE" altLang="nl-BE" smtClean="0">
                <a:solidFill>
                  <a:srgbClr val="336699"/>
                </a:solidFill>
                <a:latin typeface="Verdana" pitchFamily="34" charset="0"/>
                <a:cs typeface="Times New Roman" pitchFamily="18" charset="0"/>
              </a:rPr>
              <a:pPr algn="r" eaLnBrk="1" hangingPunct="1">
                <a:spcBef>
                  <a:spcPct val="20000"/>
                </a:spcBef>
              </a:pPr>
              <a:t>1</a:t>
            </a:fld>
            <a:endParaRPr lang="nl-BE" altLang="nl-BE">
              <a:solidFill>
                <a:srgbClr val="336699"/>
              </a:solidFill>
              <a:latin typeface="Verdana" pitchFamily="34" charset="0"/>
              <a:cs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nl-BE" altLang="nl-NL" dirty="0"/>
              <a:t>TW zijn plekken waar kinderen kunnen spelen en bewoners elkaar kunnen ontmoeten</a:t>
            </a:r>
          </a:p>
        </p:txBody>
      </p:sp>
      <p:sp>
        <p:nvSpPr>
          <p:cNvPr id="38916"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21C2B3A6-727A-495B-8E5E-653818D133E2}" type="slidenum">
              <a:rPr lang="nl-BE" altLang="nl-NL" smtClean="0">
                <a:solidFill>
                  <a:srgbClr val="336699"/>
                </a:solidFill>
                <a:latin typeface="Verdana" pitchFamily="34" charset="0"/>
                <a:cs typeface="Times New Roman" pitchFamily="18" charset="0"/>
              </a:rPr>
              <a:pPr algn="r" eaLnBrk="1" hangingPunct="1">
                <a:spcBef>
                  <a:spcPct val="20000"/>
                </a:spcBef>
              </a:pPr>
              <a:t>10</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nl-NL" dirty="0"/>
              <a:t>Vergelijking van het aantal roetdeeltjes (bepaalde fractie fijn stof) in de lucht gemeten in Kortrijk op autoloze zondag</a:t>
            </a:r>
            <a:r>
              <a:rPr lang="nl-NL" baseline="0" dirty="0"/>
              <a:t> en maandag de dag erna.</a:t>
            </a:r>
          </a:p>
          <a:p>
            <a:r>
              <a:rPr lang="nl-NL" baseline="0" dirty="0"/>
              <a:t>Op trage wegen is het dus permanent autoloze zondag!</a:t>
            </a:r>
          </a:p>
        </p:txBody>
      </p:sp>
      <p:sp>
        <p:nvSpPr>
          <p:cNvPr id="38916"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21C2B3A6-727A-495B-8E5E-653818D133E2}" type="slidenum">
              <a:rPr lang="nl-BE" altLang="nl-NL" smtClean="0">
                <a:solidFill>
                  <a:srgbClr val="336699"/>
                </a:solidFill>
                <a:latin typeface="Verdana" pitchFamily="34" charset="0"/>
                <a:cs typeface="Times New Roman" pitchFamily="18" charset="0"/>
              </a:rPr>
              <a:pPr algn="r" eaLnBrk="1" hangingPunct="1">
                <a:spcBef>
                  <a:spcPct val="20000"/>
                </a:spcBef>
              </a:pPr>
              <a:t>11</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258888" y="722313"/>
            <a:ext cx="4797425" cy="3598862"/>
          </a:xfrm>
        </p:spPr>
      </p:sp>
      <p:sp>
        <p:nvSpPr>
          <p:cNvPr id="3" name="Tijdelijke aanduiding voor notities 2"/>
          <p:cNvSpPr>
            <a:spLocks noGrp="1"/>
          </p:cNvSpPr>
          <p:nvPr>
            <p:ph type="body" idx="1"/>
          </p:nvPr>
        </p:nvSpPr>
        <p:spPr/>
        <p:txBody>
          <a:bodyPr/>
          <a:lstStyle/>
          <a:p>
            <a:r>
              <a:rPr lang="nl-NL" dirty="0"/>
              <a:t>Helaas zijn er ook</a:t>
            </a:r>
            <a:r>
              <a:rPr lang="nl-NL" baseline="0" dirty="0"/>
              <a:t> </a:t>
            </a:r>
            <a:r>
              <a:rPr lang="nl-BE" baseline="0" dirty="0"/>
              <a:t>b</a:t>
            </a:r>
            <a:r>
              <a:rPr lang="nl-BE" altLang="nl-NL" dirty="0"/>
              <a:t>edreigingen &amp; problemen</a:t>
            </a:r>
            <a:r>
              <a:rPr lang="nl-BE" altLang="nl-NL" baseline="0" dirty="0"/>
              <a:t> m.b.t. </a:t>
            </a:r>
            <a:r>
              <a:rPr lang="nl-BE" altLang="nl-NL" dirty="0"/>
              <a:t>trage wegen</a:t>
            </a:r>
          </a:p>
          <a:p>
            <a:r>
              <a:rPr lang="nl-BE" dirty="0"/>
              <a:t>In de loop van de 20</a:t>
            </a:r>
            <a:r>
              <a:rPr lang="nl-BE" baseline="30000" dirty="0"/>
              <a:t>ste</a:t>
            </a:r>
            <a:r>
              <a:rPr lang="nl-BE" dirty="0"/>
              <a:t> eeuw raakten trage wegen steeds meer</a:t>
            </a:r>
            <a:r>
              <a:rPr lang="nl-BE" baseline="0" dirty="0"/>
              <a:t> in de verdrukking door de aanleg van </a:t>
            </a:r>
            <a:r>
              <a:rPr lang="nl-BE" baseline="0" dirty="0" err="1"/>
              <a:t>autoinfrastructuur</a:t>
            </a:r>
            <a:r>
              <a:rPr lang="nl-BE" baseline="0" dirty="0"/>
              <a:t> en andere ruimtelijke ontwikkelingen</a:t>
            </a:r>
            <a:endParaRPr lang="nl-NL" dirty="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12</a:t>
            </a:fld>
            <a:endParaRPr lang="nl-NL"/>
          </a:p>
        </p:txBody>
      </p:sp>
    </p:spTree>
    <p:extLst>
      <p:ext uri="{BB962C8B-B14F-4D97-AF65-F5344CB8AC3E}">
        <p14:creationId xmlns:p14="http://schemas.microsoft.com/office/powerpoint/2010/main" val="224122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BE" dirty="0"/>
          </a:p>
        </p:txBody>
      </p:sp>
      <p:sp>
        <p:nvSpPr>
          <p:cNvPr id="4" name="Tijdelijke aanduiding voor dianummer 3"/>
          <p:cNvSpPr>
            <a:spLocks noGrp="1"/>
          </p:cNvSpPr>
          <p:nvPr>
            <p:ph type="sldNum" sz="quarter" idx="10"/>
          </p:nvPr>
        </p:nvSpPr>
        <p:spPr/>
        <p:txBody>
          <a:bodyPr/>
          <a:lstStyle/>
          <a:p>
            <a:fld id="{E933BE01-D818-4431-9C2B-E217B51F51C8}" type="slidenum">
              <a:rPr lang="nl-BE" smtClean="0"/>
              <a:t>13</a:t>
            </a:fld>
            <a:endParaRPr lang="nl-BE"/>
          </a:p>
        </p:txBody>
      </p:sp>
    </p:spTree>
    <p:extLst>
      <p:ext uri="{BB962C8B-B14F-4D97-AF65-F5344CB8AC3E}">
        <p14:creationId xmlns:p14="http://schemas.microsoft.com/office/powerpoint/2010/main" val="138376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NL" dirty="0"/>
          </a:p>
        </p:txBody>
      </p:sp>
      <p:sp>
        <p:nvSpPr>
          <p:cNvPr id="39940"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F6F3EA46-F926-4E5F-90BF-C9B21112B4BB}" type="slidenum">
              <a:rPr lang="nl-BE" altLang="nl-NL" smtClean="0">
                <a:solidFill>
                  <a:srgbClr val="336699"/>
                </a:solidFill>
                <a:latin typeface="Verdana" pitchFamily="34" charset="0"/>
                <a:cs typeface="Times New Roman" pitchFamily="18" charset="0"/>
              </a:rPr>
              <a:pPr algn="r" eaLnBrk="1" hangingPunct="1">
                <a:spcBef>
                  <a:spcPct val="20000"/>
                </a:spcBef>
              </a:pPr>
              <a:t>14</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altLang="nl-NL" dirty="0"/>
              <a:t>Maar</a:t>
            </a:r>
            <a:r>
              <a:rPr lang="nl-BE" altLang="nl-NL" baseline="0" dirty="0"/>
              <a:t> &gt; v</a:t>
            </a:r>
            <a:r>
              <a:rPr lang="nl-BE" altLang="nl-NL" dirty="0"/>
              <a:t>eranderende mentaliteit de afgelopen 20 jaar,</a:t>
            </a:r>
            <a:r>
              <a:rPr lang="nl-BE" altLang="nl-NL" baseline="0" dirty="0"/>
              <a:t> </a:t>
            </a:r>
            <a:r>
              <a:rPr lang="nl-BE" altLang="nl-NL" dirty="0"/>
              <a:t>omwille van de opgenoemde</a:t>
            </a:r>
            <a:r>
              <a:rPr lang="nl-BE" altLang="nl-NL" baseline="0" dirty="0"/>
              <a:t> voordelen maar ook door: </a:t>
            </a:r>
            <a:r>
              <a:rPr lang="nl-BE" altLang="nl-NL" dirty="0"/>
              <a:t>files en parkeerproblemen,</a:t>
            </a:r>
            <a:r>
              <a:rPr lang="nl-BE" altLang="nl-NL" baseline="0" dirty="0"/>
              <a:t> stijgende </a:t>
            </a:r>
            <a:r>
              <a:rPr lang="nl-BE" altLang="nl-NL" dirty="0"/>
              <a:t>brandstofprijzen, thema’s zoals verkeersveiligheid,</a:t>
            </a:r>
            <a:r>
              <a:rPr lang="nl-BE" altLang="nl-NL" baseline="0" dirty="0"/>
              <a:t> </a:t>
            </a:r>
            <a:r>
              <a:rPr lang="nl-BE" altLang="nl-NL" dirty="0"/>
              <a:t>gezondheid &amp; milieu,…</a:t>
            </a:r>
          </a:p>
          <a:p>
            <a:r>
              <a:rPr lang="nl-BE" altLang="nl-NL" dirty="0"/>
              <a:t>Meer en meer inwoners,</a:t>
            </a:r>
            <a:r>
              <a:rPr lang="nl-BE" altLang="nl-NL" baseline="0" dirty="0"/>
              <a:t> </a:t>
            </a:r>
            <a:r>
              <a:rPr lang="nl-BE" altLang="nl-NL" dirty="0"/>
              <a:t>lokale werkgroepen &amp;</a:t>
            </a:r>
            <a:r>
              <a:rPr lang="nl-BE" altLang="nl-NL" baseline="0" dirty="0"/>
              <a:t> </a:t>
            </a:r>
            <a:r>
              <a:rPr lang="nl-BE" altLang="nl-NL" dirty="0"/>
              <a:t>organisaties ijveren voor trage wegen in hun buurt</a:t>
            </a:r>
          </a:p>
          <a:p>
            <a:r>
              <a:rPr lang="nl-BE" altLang="nl-NL" dirty="0"/>
              <a:t>En ook vele steden en gemeenten maken werk van hun trage wegen: inventarisaties, visies, terreinrealisaties</a:t>
            </a:r>
          </a:p>
        </p:txBody>
      </p:sp>
      <p:sp>
        <p:nvSpPr>
          <p:cNvPr id="39940"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F6F3EA46-F926-4E5F-90BF-C9B21112B4BB}" type="slidenum">
              <a:rPr lang="nl-BE" altLang="nl-NL" smtClean="0">
                <a:solidFill>
                  <a:srgbClr val="336699"/>
                </a:solidFill>
                <a:latin typeface="Verdana" pitchFamily="34" charset="0"/>
                <a:cs typeface="Times New Roman" pitchFamily="18" charset="0"/>
              </a:rPr>
              <a:pPr algn="r" eaLnBrk="1" hangingPunct="1">
                <a:spcBef>
                  <a:spcPct val="20000"/>
                </a:spcBef>
              </a:pPr>
              <a:t>15</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258888" y="722313"/>
            <a:ext cx="4797425" cy="3598862"/>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17</a:t>
            </a:fld>
            <a:endParaRPr lang="nl-NL"/>
          </a:p>
        </p:txBody>
      </p:sp>
    </p:spTree>
    <p:extLst>
      <p:ext uri="{BB962C8B-B14F-4D97-AF65-F5344CB8AC3E}">
        <p14:creationId xmlns:p14="http://schemas.microsoft.com/office/powerpoint/2010/main" val="22412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dirty="0"/>
          </a:p>
        </p:txBody>
      </p:sp>
      <p:sp>
        <p:nvSpPr>
          <p:cNvPr id="72708"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rgbClr val="336699"/>
                </a:solidFill>
                <a:latin typeface="Verdana" pitchFamily="34" charset="0"/>
                <a:cs typeface="Times New Roman" pitchFamily="18" charset="0"/>
              </a:defRPr>
            </a:lvl1pPr>
            <a:lvl2pPr marL="742950" indent="-285750" eaLnBrk="0" hangingPunct="0">
              <a:defRPr sz="2800">
                <a:solidFill>
                  <a:srgbClr val="336699"/>
                </a:solidFill>
                <a:latin typeface="Verdana" pitchFamily="34" charset="0"/>
                <a:cs typeface="Times New Roman" pitchFamily="18" charset="0"/>
              </a:defRPr>
            </a:lvl2pPr>
            <a:lvl3pPr marL="1143000" indent="-228600" eaLnBrk="0" hangingPunct="0">
              <a:defRPr sz="2800">
                <a:solidFill>
                  <a:srgbClr val="336699"/>
                </a:solidFill>
                <a:latin typeface="Verdana" pitchFamily="34" charset="0"/>
                <a:cs typeface="Times New Roman" pitchFamily="18" charset="0"/>
              </a:defRPr>
            </a:lvl3pPr>
            <a:lvl4pPr marL="1600200" indent="-228600" eaLnBrk="0" hangingPunct="0">
              <a:defRPr sz="2800">
                <a:solidFill>
                  <a:srgbClr val="336699"/>
                </a:solidFill>
                <a:latin typeface="Verdana" pitchFamily="34" charset="0"/>
                <a:cs typeface="Times New Roman" pitchFamily="18" charset="0"/>
              </a:defRPr>
            </a:lvl4pPr>
            <a:lvl5pPr marL="2057400" indent="-228600" eaLnBrk="0" hangingPunct="0">
              <a:defRPr sz="2800">
                <a:solidFill>
                  <a:srgbClr val="336699"/>
                </a:solidFill>
                <a:latin typeface="Verdana" pitchFamily="34" charset="0"/>
                <a:cs typeface="Times New Roman" pitchFamily="18" charset="0"/>
              </a:defRPr>
            </a:lvl5pPr>
            <a:lvl6pPr marL="25146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6pPr>
            <a:lvl7pPr marL="29718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7pPr>
            <a:lvl8pPr marL="34290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8pPr>
            <a:lvl9pPr marL="38862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9pPr>
          </a:lstStyle>
          <a:p>
            <a:pPr eaLnBrk="1" hangingPunct="1"/>
            <a:fld id="{C99ECD7F-4E81-4944-BCF5-7B232E76589D}" type="slidenum">
              <a:rPr lang="nl-BE" altLang="nl-BE" sz="1200" smtClean="0"/>
              <a:pPr eaLnBrk="1" hangingPunct="1"/>
              <a:t>27</a:t>
            </a:fld>
            <a:endParaRPr lang="nl-BE" altLang="nl-BE"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a:p>
        </p:txBody>
      </p:sp>
      <p:sp>
        <p:nvSpPr>
          <p:cNvPr id="71684"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rgbClr val="336699"/>
                </a:solidFill>
                <a:latin typeface="Verdana" pitchFamily="34" charset="0"/>
                <a:cs typeface="Times New Roman" pitchFamily="18" charset="0"/>
              </a:defRPr>
            </a:lvl1pPr>
            <a:lvl2pPr marL="742950" indent="-285750" eaLnBrk="0" hangingPunct="0">
              <a:defRPr sz="2800">
                <a:solidFill>
                  <a:srgbClr val="336699"/>
                </a:solidFill>
                <a:latin typeface="Verdana" pitchFamily="34" charset="0"/>
                <a:cs typeface="Times New Roman" pitchFamily="18" charset="0"/>
              </a:defRPr>
            </a:lvl2pPr>
            <a:lvl3pPr marL="1143000" indent="-228600" eaLnBrk="0" hangingPunct="0">
              <a:defRPr sz="2800">
                <a:solidFill>
                  <a:srgbClr val="336699"/>
                </a:solidFill>
                <a:latin typeface="Verdana" pitchFamily="34" charset="0"/>
                <a:cs typeface="Times New Roman" pitchFamily="18" charset="0"/>
              </a:defRPr>
            </a:lvl3pPr>
            <a:lvl4pPr marL="1600200" indent="-228600" eaLnBrk="0" hangingPunct="0">
              <a:defRPr sz="2800">
                <a:solidFill>
                  <a:srgbClr val="336699"/>
                </a:solidFill>
                <a:latin typeface="Verdana" pitchFamily="34" charset="0"/>
                <a:cs typeface="Times New Roman" pitchFamily="18" charset="0"/>
              </a:defRPr>
            </a:lvl4pPr>
            <a:lvl5pPr marL="2057400" indent="-228600" eaLnBrk="0" hangingPunct="0">
              <a:defRPr sz="2800">
                <a:solidFill>
                  <a:srgbClr val="336699"/>
                </a:solidFill>
                <a:latin typeface="Verdana" pitchFamily="34" charset="0"/>
                <a:cs typeface="Times New Roman" pitchFamily="18" charset="0"/>
              </a:defRPr>
            </a:lvl5pPr>
            <a:lvl6pPr marL="25146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6pPr>
            <a:lvl7pPr marL="29718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7pPr>
            <a:lvl8pPr marL="34290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8pPr>
            <a:lvl9pPr marL="38862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9pPr>
          </a:lstStyle>
          <a:p>
            <a:pPr eaLnBrk="1" hangingPunct="1"/>
            <a:fld id="{DA2D2CE5-E57B-4F8D-9366-E97550D8C538}" type="slidenum">
              <a:rPr lang="nl-BE" altLang="nl-BE" sz="1200" smtClean="0"/>
              <a:pPr eaLnBrk="1" hangingPunct="1"/>
              <a:t>30</a:t>
            </a:fld>
            <a:endParaRPr lang="nl-BE" altLang="nl-BE"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a:p>
        </p:txBody>
      </p:sp>
      <p:sp>
        <p:nvSpPr>
          <p:cNvPr id="76804"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rgbClr val="336699"/>
                </a:solidFill>
                <a:latin typeface="Verdana" pitchFamily="34" charset="0"/>
                <a:cs typeface="Times New Roman" pitchFamily="18" charset="0"/>
              </a:defRPr>
            </a:lvl1pPr>
            <a:lvl2pPr marL="742950" indent="-285750" eaLnBrk="0" hangingPunct="0">
              <a:defRPr sz="2800">
                <a:solidFill>
                  <a:srgbClr val="336699"/>
                </a:solidFill>
                <a:latin typeface="Verdana" pitchFamily="34" charset="0"/>
                <a:cs typeface="Times New Roman" pitchFamily="18" charset="0"/>
              </a:defRPr>
            </a:lvl2pPr>
            <a:lvl3pPr marL="1143000" indent="-228600" eaLnBrk="0" hangingPunct="0">
              <a:defRPr sz="2800">
                <a:solidFill>
                  <a:srgbClr val="336699"/>
                </a:solidFill>
                <a:latin typeface="Verdana" pitchFamily="34" charset="0"/>
                <a:cs typeface="Times New Roman" pitchFamily="18" charset="0"/>
              </a:defRPr>
            </a:lvl3pPr>
            <a:lvl4pPr marL="1600200" indent="-228600" eaLnBrk="0" hangingPunct="0">
              <a:defRPr sz="2800">
                <a:solidFill>
                  <a:srgbClr val="336699"/>
                </a:solidFill>
                <a:latin typeface="Verdana" pitchFamily="34" charset="0"/>
                <a:cs typeface="Times New Roman" pitchFamily="18" charset="0"/>
              </a:defRPr>
            </a:lvl4pPr>
            <a:lvl5pPr marL="2057400" indent="-228600" eaLnBrk="0" hangingPunct="0">
              <a:defRPr sz="2800">
                <a:solidFill>
                  <a:srgbClr val="336699"/>
                </a:solidFill>
                <a:latin typeface="Verdana" pitchFamily="34" charset="0"/>
                <a:cs typeface="Times New Roman" pitchFamily="18" charset="0"/>
              </a:defRPr>
            </a:lvl5pPr>
            <a:lvl6pPr marL="25146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6pPr>
            <a:lvl7pPr marL="29718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7pPr>
            <a:lvl8pPr marL="34290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8pPr>
            <a:lvl9pPr marL="38862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9pPr>
          </a:lstStyle>
          <a:p>
            <a:pPr eaLnBrk="1" hangingPunct="1"/>
            <a:fld id="{3C133BE5-56C5-4D6F-BA5C-CF4E89381E9B}" type="slidenum">
              <a:rPr lang="nl-BE" altLang="nl-BE" sz="1200" smtClean="0"/>
              <a:pPr eaLnBrk="1" hangingPunct="1"/>
              <a:t>33</a:t>
            </a:fld>
            <a:endParaRPr lang="nl-BE" altLang="nl-B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smtClean="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2</a:t>
            </a:fld>
            <a:endParaRPr lang="nl-NL"/>
          </a:p>
        </p:txBody>
      </p:sp>
    </p:spTree>
    <p:extLst>
      <p:ext uri="{BB962C8B-B14F-4D97-AF65-F5344CB8AC3E}">
        <p14:creationId xmlns:p14="http://schemas.microsoft.com/office/powerpoint/2010/main" val="77641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33BE01-D818-4431-9C2B-E217B51F51C8}" type="slidenum">
              <a:rPr lang="nl-BE" smtClean="0"/>
              <a:t>34</a:t>
            </a:fld>
            <a:endParaRPr lang="nl-BE"/>
          </a:p>
        </p:txBody>
      </p:sp>
    </p:spTree>
    <p:extLst>
      <p:ext uri="{BB962C8B-B14F-4D97-AF65-F5344CB8AC3E}">
        <p14:creationId xmlns:p14="http://schemas.microsoft.com/office/powerpoint/2010/main" val="337243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33BE01-D818-4431-9C2B-E217B51F51C8}" type="slidenum">
              <a:rPr lang="nl-BE" smtClean="0"/>
              <a:t>35</a:t>
            </a:fld>
            <a:endParaRPr lang="nl-BE"/>
          </a:p>
        </p:txBody>
      </p:sp>
    </p:spTree>
    <p:extLst>
      <p:ext uri="{BB962C8B-B14F-4D97-AF65-F5344CB8AC3E}">
        <p14:creationId xmlns:p14="http://schemas.microsoft.com/office/powerpoint/2010/main" val="161681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BE" altLang="nl-BE" dirty="0"/>
          </a:p>
        </p:txBody>
      </p:sp>
      <p:sp>
        <p:nvSpPr>
          <p:cNvPr id="91140"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rgbClr val="336699"/>
                </a:solidFill>
                <a:latin typeface="Verdana" pitchFamily="34" charset="0"/>
                <a:cs typeface="Times New Roman" pitchFamily="18" charset="0"/>
              </a:defRPr>
            </a:lvl1pPr>
            <a:lvl2pPr marL="742950" indent="-285750" eaLnBrk="0" hangingPunct="0">
              <a:defRPr sz="2800">
                <a:solidFill>
                  <a:srgbClr val="336699"/>
                </a:solidFill>
                <a:latin typeface="Verdana" pitchFamily="34" charset="0"/>
                <a:cs typeface="Times New Roman" pitchFamily="18" charset="0"/>
              </a:defRPr>
            </a:lvl2pPr>
            <a:lvl3pPr marL="1143000" indent="-228600" eaLnBrk="0" hangingPunct="0">
              <a:defRPr sz="2800">
                <a:solidFill>
                  <a:srgbClr val="336699"/>
                </a:solidFill>
                <a:latin typeface="Verdana" pitchFamily="34" charset="0"/>
                <a:cs typeface="Times New Roman" pitchFamily="18" charset="0"/>
              </a:defRPr>
            </a:lvl3pPr>
            <a:lvl4pPr marL="1600200" indent="-228600" eaLnBrk="0" hangingPunct="0">
              <a:defRPr sz="2800">
                <a:solidFill>
                  <a:srgbClr val="336699"/>
                </a:solidFill>
                <a:latin typeface="Verdana" pitchFamily="34" charset="0"/>
                <a:cs typeface="Times New Roman" pitchFamily="18" charset="0"/>
              </a:defRPr>
            </a:lvl4pPr>
            <a:lvl5pPr marL="2057400" indent="-228600" eaLnBrk="0" hangingPunct="0">
              <a:defRPr sz="2800">
                <a:solidFill>
                  <a:srgbClr val="336699"/>
                </a:solidFill>
                <a:latin typeface="Verdana" pitchFamily="34" charset="0"/>
                <a:cs typeface="Times New Roman" pitchFamily="18" charset="0"/>
              </a:defRPr>
            </a:lvl5pPr>
            <a:lvl6pPr marL="25146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6pPr>
            <a:lvl7pPr marL="29718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7pPr>
            <a:lvl8pPr marL="34290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8pPr>
            <a:lvl9pPr marL="3886200" indent="-228600" algn="ctr" eaLnBrk="0" fontAlgn="base" hangingPunct="0">
              <a:spcBef>
                <a:spcPct val="20000"/>
              </a:spcBef>
              <a:spcAft>
                <a:spcPct val="0"/>
              </a:spcAft>
              <a:defRPr sz="2800">
                <a:solidFill>
                  <a:srgbClr val="336699"/>
                </a:solidFill>
                <a:latin typeface="Verdana" pitchFamily="34" charset="0"/>
                <a:cs typeface="Times New Roman" pitchFamily="18" charset="0"/>
              </a:defRPr>
            </a:lvl9pPr>
          </a:lstStyle>
          <a:p>
            <a:pPr eaLnBrk="1" hangingPunct="1"/>
            <a:fld id="{5F4DFA26-A46C-401B-8A91-5E97F8065067}" type="slidenum">
              <a:rPr lang="nl-BE" altLang="nl-BE" sz="1200" smtClean="0"/>
              <a:pPr eaLnBrk="1" hangingPunct="1"/>
              <a:t>38</a:t>
            </a:fld>
            <a:endParaRPr lang="nl-BE" altLang="nl-BE"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smtClean="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3</a:t>
            </a:fld>
            <a:endParaRPr lang="nl-NL"/>
          </a:p>
        </p:txBody>
      </p:sp>
    </p:spTree>
    <p:extLst>
      <p:ext uri="{BB962C8B-B14F-4D97-AF65-F5344CB8AC3E}">
        <p14:creationId xmlns:p14="http://schemas.microsoft.com/office/powerpoint/2010/main" val="776417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258888" y="722313"/>
            <a:ext cx="4797425" cy="3598862"/>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4</a:t>
            </a:fld>
            <a:endParaRPr lang="nl-NL"/>
          </a:p>
        </p:txBody>
      </p:sp>
    </p:spTree>
    <p:extLst>
      <p:ext uri="{BB962C8B-B14F-4D97-AF65-F5344CB8AC3E}">
        <p14:creationId xmlns:p14="http://schemas.microsoft.com/office/powerpoint/2010/main" val="22412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258888" y="722313"/>
            <a:ext cx="4797425" cy="3598862"/>
          </a:xfrm>
        </p:spPr>
      </p:sp>
      <p:sp>
        <p:nvSpPr>
          <p:cNvPr id="3" name="Tijdelijke aanduiding voor notities 2"/>
          <p:cNvSpPr>
            <a:spLocks noGrp="1"/>
          </p:cNvSpPr>
          <p:nvPr>
            <p:ph type="body" idx="1"/>
          </p:nvPr>
        </p:nvSpPr>
        <p:spPr/>
        <p:txBody>
          <a:bodyPr/>
          <a:lstStyle/>
          <a:p>
            <a:r>
              <a:rPr lang="nl-NL" dirty="0"/>
              <a:t>Autovrije paadjes &amp; wegen: voetgangers, fietsers, ruiters &amp; landbouwvoertuigen</a:t>
            </a:r>
          </a:p>
          <a:p>
            <a:r>
              <a:rPr lang="nl-NL" dirty="0"/>
              <a:t>1001 vormen: breed</a:t>
            </a:r>
            <a:r>
              <a:rPr lang="nl-NL" baseline="0" dirty="0"/>
              <a:t>-smal, lang-kort, verhard-onverhard</a:t>
            </a: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Enorm potentieel: </a:t>
            </a:r>
            <a:r>
              <a:rPr lang="nl-NL" baseline="0" dirty="0"/>
              <a:t>naar schatting 40.000 km in Vlaanderen</a:t>
            </a:r>
            <a:endParaRPr lang="nl-NL" dirty="0"/>
          </a:p>
        </p:txBody>
      </p:sp>
      <p:sp>
        <p:nvSpPr>
          <p:cNvPr id="4" name="Tijdelijke aanduiding voor dianummer 3"/>
          <p:cNvSpPr>
            <a:spLocks noGrp="1"/>
          </p:cNvSpPr>
          <p:nvPr>
            <p:ph type="sldNum" sz="quarter" idx="10"/>
          </p:nvPr>
        </p:nvSpPr>
        <p:spPr/>
        <p:txBody>
          <a:bodyPr/>
          <a:lstStyle/>
          <a:p>
            <a:fld id="{D21B8ABF-6A25-4FD5-B906-6D600E250457}" type="slidenum">
              <a:rPr lang="nl-NL" smtClean="0"/>
              <a:t>5</a:t>
            </a:fld>
            <a:endParaRPr lang="nl-NL"/>
          </a:p>
        </p:txBody>
      </p:sp>
    </p:spTree>
    <p:extLst>
      <p:ext uri="{BB962C8B-B14F-4D97-AF65-F5344CB8AC3E}">
        <p14:creationId xmlns:p14="http://schemas.microsoft.com/office/powerpoint/2010/main" val="224122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nl-NL" sz="1200" kern="1200" dirty="0">
                <a:solidFill>
                  <a:schemeClr val="tx1"/>
                </a:solidFill>
                <a:effectLst/>
                <a:latin typeface="+mn-lt"/>
                <a:ea typeface="+mn-ea"/>
                <a:cs typeface="+mn-cs"/>
              </a:rPr>
              <a:t>Wat zijn nu de voordelen en troeven van trage wegen?</a:t>
            </a:r>
          </a:p>
          <a:p>
            <a:pPr eaLnBrk="1" hangingPunct="1"/>
            <a:r>
              <a:rPr lang="nl-NL" sz="1200" kern="1200" dirty="0">
                <a:solidFill>
                  <a:schemeClr val="tx1"/>
                </a:solidFill>
                <a:effectLst/>
                <a:latin typeface="+mn-lt"/>
                <a:ea typeface="+mn-ea"/>
                <a:cs typeface="+mn-cs"/>
              </a:rPr>
              <a:t>Het zijn vaak korte, snelle en veilige verbindingen tussen jouw thuis en de school, het werk of de winkel.</a:t>
            </a:r>
            <a:endParaRPr lang="nl-BE" altLang="nl-NL" dirty="0"/>
          </a:p>
        </p:txBody>
      </p:sp>
      <p:sp>
        <p:nvSpPr>
          <p:cNvPr id="36868"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A7AAD2D4-AB39-4D26-8345-C9AAD82D1751}" type="slidenum">
              <a:rPr lang="nl-BE" altLang="nl-NL" smtClean="0">
                <a:solidFill>
                  <a:srgbClr val="336699"/>
                </a:solidFill>
                <a:latin typeface="Verdana" pitchFamily="34" charset="0"/>
                <a:cs typeface="Times New Roman" pitchFamily="18" charset="0"/>
              </a:rPr>
              <a:pPr algn="r" eaLnBrk="1" hangingPunct="1">
                <a:spcBef>
                  <a:spcPct val="20000"/>
                </a:spcBef>
              </a:pPr>
              <a:t>6</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nl-BE" altLang="nl-NL" dirty="0"/>
              <a:t>TW</a:t>
            </a:r>
            <a:r>
              <a:rPr lang="nl-BE" altLang="nl-NL" baseline="0" dirty="0"/>
              <a:t> zijn de plekken bij uitstek voor gezonde beweging: </a:t>
            </a:r>
            <a:r>
              <a:rPr lang="nl-BE" altLang="nl-NL" dirty="0"/>
              <a:t>wandelen, joggen, mountainbiken, paardrijden</a:t>
            </a:r>
          </a:p>
        </p:txBody>
      </p:sp>
      <p:sp>
        <p:nvSpPr>
          <p:cNvPr id="38916"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21C2B3A6-727A-495B-8E5E-653818D133E2}" type="slidenum">
              <a:rPr lang="nl-BE" altLang="nl-NL" smtClean="0">
                <a:solidFill>
                  <a:srgbClr val="336699"/>
                </a:solidFill>
                <a:latin typeface="Verdana" pitchFamily="34" charset="0"/>
                <a:cs typeface="Times New Roman" pitchFamily="18" charset="0"/>
              </a:rPr>
              <a:pPr algn="r" eaLnBrk="1" hangingPunct="1">
                <a:spcBef>
                  <a:spcPct val="20000"/>
                </a:spcBef>
              </a:pPr>
              <a:t>7</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nl-BE" altLang="nl-NL" dirty="0"/>
              <a:t>TW maken</a:t>
            </a:r>
            <a:r>
              <a:rPr lang="nl-BE" altLang="nl-NL" baseline="0" dirty="0"/>
              <a:t> deel uit van ons erfgoed </a:t>
            </a:r>
            <a:r>
              <a:rPr lang="nl-BE" altLang="nl-NL" dirty="0"/>
              <a:t>(historie</a:t>
            </a:r>
            <a:r>
              <a:rPr lang="nl-BE" altLang="nl-NL" baseline="0" dirty="0"/>
              <a:t> &amp; volksnamen</a:t>
            </a:r>
            <a:r>
              <a:rPr lang="nl-BE" altLang="nl-NL" dirty="0"/>
              <a:t>) bv. oude kerkwegel, ontsluiting kapel of molen</a:t>
            </a:r>
          </a:p>
        </p:txBody>
      </p:sp>
      <p:sp>
        <p:nvSpPr>
          <p:cNvPr id="37892"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896ABE98-DF57-4072-A102-9EE6F00BD671}" type="slidenum">
              <a:rPr lang="nl-BE" altLang="nl-NL" smtClean="0">
                <a:solidFill>
                  <a:srgbClr val="336699"/>
                </a:solidFill>
                <a:latin typeface="Verdana" pitchFamily="34" charset="0"/>
                <a:cs typeface="Times New Roman" pitchFamily="18" charset="0"/>
              </a:rPr>
              <a:pPr algn="r" eaLnBrk="1" hangingPunct="1">
                <a:spcBef>
                  <a:spcPct val="20000"/>
                </a:spcBef>
              </a:pPr>
              <a:t>8</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nl-BE" altLang="nl-NL" dirty="0"/>
              <a:t>Op en aan TW kan je genieten van het landschap</a:t>
            </a:r>
            <a:r>
              <a:rPr lang="nl-BE" altLang="nl-NL" baseline="0" dirty="0"/>
              <a:t> en</a:t>
            </a:r>
            <a:r>
              <a:rPr lang="nl-BE" altLang="nl-NL" dirty="0"/>
              <a:t> rust + ze zijn waardevol voor</a:t>
            </a:r>
            <a:r>
              <a:rPr lang="nl-BE" altLang="nl-NL" baseline="0" dirty="0"/>
              <a:t> milieu en natuur:</a:t>
            </a:r>
          </a:p>
          <a:p>
            <a:r>
              <a:rPr lang="nl-BE" altLang="nl-NL" baseline="0" dirty="0"/>
              <a:t>ze kunnen zorgen voor afkoeling, waterberging, meer biodiversiteit &amp; natuurverbinding</a:t>
            </a:r>
            <a:endParaRPr lang="nl-BE" altLang="nl-NL" dirty="0"/>
          </a:p>
        </p:txBody>
      </p:sp>
      <p:sp>
        <p:nvSpPr>
          <p:cNvPr id="38916"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spcBef>
                <a:spcPct val="30000"/>
              </a:spcBef>
              <a:defRPr sz="1200">
                <a:solidFill>
                  <a:schemeClr val="tx1"/>
                </a:solidFill>
                <a:latin typeface="Calibri" pitchFamily="34" charset="0"/>
              </a:defRPr>
            </a:lvl1pPr>
            <a:lvl2pPr marL="742950" indent="-285750" algn="l" eaLnBrk="0" hangingPunct="0">
              <a:spcBef>
                <a:spcPct val="30000"/>
              </a:spcBef>
              <a:defRPr sz="1200">
                <a:solidFill>
                  <a:schemeClr val="tx1"/>
                </a:solidFill>
                <a:latin typeface="Calibri" pitchFamily="34" charset="0"/>
              </a:defRPr>
            </a:lvl2pPr>
            <a:lvl3pPr marL="1143000" indent="-228600" algn="l" eaLnBrk="0" hangingPunct="0">
              <a:spcBef>
                <a:spcPct val="30000"/>
              </a:spcBef>
              <a:defRPr sz="1200">
                <a:solidFill>
                  <a:schemeClr val="tx1"/>
                </a:solidFill>
                <a:latin typeface="Calibri" pitchFamily="34" charset="0"/>
              </a:defRPr>
            </a:lvl3pPr>
            <a:lvl4pPr marL="1600200" indent="-228600" algn="l" eaLnBrk="0" hangingPunct="0">
              <a:spcBef>
                <a:spcPct val="30000"/>
              </a:spcBef>
              <a:defRPr sz="1200">
                <a:solidFill>
                  <a:schemeClr val="tx1"/>
                </a:solidFill>
                <a:latin typeface="Calibri" pitchFamily="34" charset="0"/>
              </a:defRPr>
            </a:lvl4pPr>
            <a:lvl5pPr marL="2057400" indent="-228600" algn="l"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20000"/>
              </a:spcBef>
            </a:pPr>
            <a:fld id="{21C2B3A6-727A-495B-8E5E-653818D133E2}" type="slidenum">
              <a:rPr lang="nl-BE" altLang="nl-NL" smtClean="0">
                <a:solidFill>
                  <a:srgbClr val="336699"/>
                </a:solidFill>
                <a:latin typeface="Verdana" pitchFamily="34" charset="0"/>
                <a:cs typeface="Times New Roman" pitchFamily="18" charset="0"/>
              </a:rPr>
              <a:pPr algn="r" eaLnBrk="1" hangingPunct="1">
                <a:spcBef>
                  <a:spcPct val="20000"/>
                </a:spcBef>
              </a:pPr>
              <a:t>9</a:t>
            </a:fld>
            <a:endParaRPr lang="nl-BE" altLang="nl-NL">
              <a:solidFill>
                <a:srgbClr val="336699"/>
              </a:solidFill>
              <a:latin typeface="Verdana" pitchFamily="34" charset="0"/>
              <a:cs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dirty="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ijdelijke aanduiding voor datum 3"/>
          <p:cNvSpPr>
            <a:spLocks noGrp="1"/>
          </p:cNvSpPr>
          <p:nvPr>
            <p:ph type="dt" sz="half" idx="10"/>
          </p:nvPr>
        </p:nvSpPr>
        <p:spPr/>
        <p:txBody>
          <a:body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87071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120391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16934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sp>
        <p:nvSpPr>
          <p:cNvPr id="4" name="Titel 1"/>
          <p:cNvSpPr>
            <a:spLocks noGrp="1"/>
          </p:cNvSpPr>
          <p:nvPr>
            <p:ph type="title"/>
          </p:nvPr>
        </p:nvSpPr>
        <p:spPr>
          <a:xfrm>
            <a:off x="685800" y="72008"/>
            <a:ext cx="7772400" cy="692696"/>
          </a:xfrm>
          <a:prstGeom prst="rect">
            <a:avLst/>
          </a:prstGeom>
        </p:spPr>
        <p:txBody>
          <a:bodyPr/>
          <a:lstStyle/>
          <a:p>
            <a:r>
              <a:rPr lang="nl-NL"/>
              <a:t>Klik om de stijl te bewerken</a:t>
            </a:r>
            <a:endParaRPr lang="nl-BE"/>
          </a:p>
        </p:txBody>
      </p:sp>
    </p:spTree>
    <p:extLst>
      <p:ext uri="{BB962C8B-B14F-4D97-AF65-F5344CB8AC3E}">
        <p14:creationId xmlns:p14="http://schemas.microsoft.com/office/powerpoint/2010/main" val="423328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endParaRPr lang="nl-BE" dirty="0"/>
          </a:p>
        </p:txBody>
      </p:sp>
      <p:sp>
        <p:nvSpPr>
          <p:cNvPr id="3" name="Tijdelijke aanduiding voor inhoud 2"/>
          <p:cNvSpPr>
            <a:spLocks noGrp="1"/>
          </p:cNvSpPr>
          <p:nvPr>
            <p:ph idx="1"/>
          </p:nvPr>
        </p:nvSpPr>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10"/>
          </p:nvPr>
        </p:nvSpPr>
        <p:spPr/>
        <p:txBody>
          <a:body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60403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dirty="0"/>
              <a:t>Klik om de stijl te bewerken</a:t>
            </a:r>
            <a:endParaRPr lang="nl-BE"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11703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endParaRPr lang="nl-BE" dirty="0"/>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9BE9EC9B-9145-4B5E-BF39-6CAB27C96178}" type="datetimeFigureOut">
              <a:rPr lang="nl-BE" smtClean="0"/>
              <a:t>30/06/2022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401306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9BE9EC9B-9145-4B5E-BF39-6CAB27C96178}" type="datetimeFigureOut">
              <a:rPr lang="nl-BE" smtClean="0"/>
              <a:t>30/06/2022</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317481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9BE9EC9B-9145-4B5E-BF39-6CAB27C96178}" type="datetimeFigureOut">
              <a:rPr lang="nl-BE" smtClean="0"/>
              <a:t>30/06/2022</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1112498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BE9EC9B-9145-4B5E-BF39-6CAB27C96178}" type="datetimeFigureOut">
              <a:rPr lang="nl-BE" smtClean="0"/>
              <a:t>30/06/2022</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230313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BE9EC9B-9145-4B5E-BF39-6CAB27C96178}" type="datetimeFigureOut">
              <a:rPr lang="nl-BE" smtClean="0"/>
              <a:t>30/06/2022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234060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BE9EC9B-9145-4B5E-BF39-6CAB27C96178}" type="datetimeFigureOut">
              <a:rPr lang="nl-BE" smtClean="0"/>
              <a:t>30/06/2022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BF094CD-48D6-4BC7-B558-6931E6EF3444}" type="slidenum">
              <a:rPr lang="nl-BE" smtClean="0"/>
              <a:t>‹nr.›</a:t>
            </a:fld>
            <a:endParaRPr lang="nl-BE"/>
          </a:p>
        </p:txBody>
      </p:sp>
    </p:spTree>
    <p:extLst>
      <p:ext uri="{BB962C8B-B14F-4D97-AF65-F5344CB8AC3E}">
        <p14:creationId xmlns:p14="http://schemas.microsoft.com/office/powerpoint/2010/main" val="209400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9EC9B-9145-4B5E-BF39-6CAB27C96178}" type="datetimeFigureOut">
              <a:rPr lang="nl-BE" smtClean="0"/>
              <a:t>30/06/2022</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094CD-48D6-4BC7-B558-6931E6EF3444}" type="slidenum">
              <a:rPr lang="nl-BE" smtClean="0"/>
              <a:t>‹nr.›</a:t>
            </a:fld>
            <a:endParaRPr lang="nl-BE"/>
          </a:p>
        </p:txBody>
      </p:sp>
    </p:spTree>
    <p:extLst>
      <p:ext uri="{BB962C8B-B14F-4D97-AF65-F5344CB8AC3E}">
        <p14:creationId xmlns:p14="http://schemas.microsoft.com/office/powerpoint/2010/main" val="95537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3400" kern="1200">
          <a:solidFill>
            <a:schemeClr val="tx1"/>
          </a:solidFill>
          <a:latin typeface="FugueHead" pitchFamily="50"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tragewegen.github.io/inventariseren_myobs/"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306388" y="3345978"/>
            <a:ext cx="8531225" cy="1143000"/>
          </a:xfrm>
        </p:spPr>
        <p:txBody>
          <a:bodyPr/>
          <a:lstStyle/>
          <a:p>
            <a:pPr eaLnBrk="1" hangingPunct="1"/>
            <a:r>
              <a:rPr lang="nl-BE" altLang="nl-BE" dirty="0">
                <a:solidFill>
                  <a:schemeClr val="tx1">
                    <a:lumMod val="75000"/>
                    <a:lumOff val="25000"/>
                  </a:schemeClr>
                </a:solidFill>
              </a:rPr>
              <a:t>trage wegen inventariseren</a:t>
            </a:r>
            <a:endParaRPr lang="nl-NL" altLang="nl-BE" sz="3400" dirty="0">
              <a:solidFill>
                <a:schemeClr val="tx1">
                  <a:lumMod val="75000"/>
                  <a:lumOff val="25000"/>
                </a:schemeClr>
              </a:solidFill>
            </a:endParaRPr>
          </a:p>
        </p:txBody>
      </p:sp>
      <p:sp>
        <p:nvSpPr>
          <p:cNvPr id="7171" name="Rectangle 3"/>
          <p:cNvSpPr>
            <a:spLocks noGrp="1" noChangeArrowheads="1"/>
          </p:cNvSpPr>
          <p:nvPr>
            <p:ph type="subTitle" idx="1"/>
          </p:nvPr>
        </p:nvSpPr>
        <p:spPr>
          <a:xfrm>
            <a:off x="1371600" y="4416970"/>
            <a:ext cx="6400800" cy="884238"/>
          </a:xfrm>
        </p:spPr>
        <p:txBody>
          <a:bodyPr anchor="ctr">
            <a:normAutofit/>
          </a:bodyPr>
          <a:lstStyle/>
          <a:p>
            <a:pPr eaLnBrk="1" hangingPunct="1"/>
            <a:r>
              <a:rPr lang="nl-BE" altLang="nl-BE" sz="2000" dirty="0" err="1" smtClean="0">
                <a:solidFill>
                  <a:schemeClr val="tx1">
                    <a:lumMod val="75000"/>
                    <a:lumOff val="25000"/>
                  </a:schemeClr>
                </a:solidFill>
                <a:latin typeface="FugueHead" pitchFamily="50" charset="0"/>
              </a:rPr>
              <a:t>Jozefien</a:t>
            </a:r>
            <a:r>
              <a:rPr lang="nl-BE" altLang="nl-BE" sz="2000" dirty="0" smtClean="0">
                <a:solidFill>
                  <a:schemeClr val="tx1">
                    <a:lumMod val="75000"/>
                    <a:lumOff val="25000"/>
                  </a:schemeClr>
                </a:solidFill>
                <a:latin typeface="FugueHead" pitchFamily="50" charset="0"/>
              </a:rPr>
              <a:t> </a:t>
            </a:r>
            <a:r>
              <a:rPr lang="nl-BE" altLang="nl-BE" sz="2000" dirty="0">
                <a:solidFill>
                  <a:schemeClr val="tx1">
                    <a:lumMod val="75000"/>
                    <a:lumOff val="25000"/>
                  </a:schemeClr>
                </a:solidFill>
                <a:latin typeface="FugueHead" pitchFamily="50" charset="0"/>
              </a:rPr>
              <a:t>Bernard </a:t>
            </a:r>
            <a:endParaRPr lang="nl-BE" altLang="nl-BE" sz="2000" dirty="0" smtClean="0">
              <a:solidFill>
                <a:schemeClr val="tx1">
                  <a:lumMod val="75000"/>
                  <a:lumOff val="25000"/>
                </a:schemeClr>
              </a:solidFill>
              <a:latin typeface="FugueHead" pitchFamily="50" charset="0"/>
            </a:endParaRPr>
          </a:p>
          <a:p>
            <a:pPr eaLnBrk="1" hangingPunct="1"/>
            <a:r>
              <a:rPr lang="nl-BE" altLang="nl-BE" sz="2000" dirty="0" smtClean="0">
                <a:solidFill>
                  <a:schemeClr val="tx1">
                    <a:lumMod val="75000"/>
                    <a:lumOff val="25000"/>
                  </a:schemeClr>
                </a:solidFill>
                <a:latin typeface="FugueHead" pitchFamily="50" charset="0"/>
              </a:rPr>
              <a:t>trage </a:t>
            </a:r>
            <a:r>
              <a:rPr lang="nl-BE" altLang="nl-BE" sz="2000" dirty="0">
                <a:solidFill>
                  <a:schemeClr val="tx1">
                    <a:lumMod val="75000"/>
                    <a:lumOff val="25000"/>
                  </a:schemeClr>
                </a:solidFill>
                <a:latin typeface="FugueHead" pitchFamily="50" charset="0"/>
              </a:rPr>
              <a:t>wegen vzw</a:t>
            </a:r>
          </a:p>
        </p:txBody>
      </p:sp>
      <p:sp>
        <p:nvSpPr>
          <p:cNvPr id="10" name="Text Box 5"/>
          <p:cNvSpPr txBox="1">
            <a:spLocks noChangeArrowheads="1"/>
          </p:cNvSpPr>
          <p:nvPr/>
        </p:nvSpPr>
        <p:spPr bwMode="auto">
          <a:xfrm>
            <a:off x="-1" y="5278734"/>
            <a:ext cx="91577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6699"/>
                </a:solidFill>
                <a:latin typeface="Verdana" pitchFamily="34" charset="0"/>
                <a:cs typeface="Times New Roman" charset="0"/>
              </a:defRPr>
            </a:lvl1pPr>
            <a:lvl2pPr marL="742950" indent="-285750" eaLnBrk="0" hangingPunct="0">
              <a:defRPr sz="2800">
                <a:solidFill>
                  <a:srgbClr val="336699"/>
                </a:solidFill>
                <a:latin typeface="Verdana" pitchFamily="34" charset="0"/>
                <a:cs typeface="Times New Roman" charset="0"/>
              </a:defRPr>
            </a:lvl2pPr>
            <a:lvl3pPr marL="1143000" indent="-228600" eaLnBrk="0" hangingPunct="0">
              <a:defRPr sz="2800">
                <a:solidFill>
                  <a:srgbClr val="336699"/>
                </a:solidFill>
                <a:latin typeface="Verdana" pitchFamily="34" charset="0"/>
                <a:cs typeface="Times New Roman" charset="0"/>
              </a:defRPr>
            </a:lvl3pPr>
            <a:lvl4pPr marL="1600200" indent="-228600" eaLnBrk="0" hangingPunct="0">
              <a:defRPr sz="2800">
                <a:solidFill>
                  <a:srgbClr val="336699"/>
                </a:solidFill>
                <a:latin typeface="Verdana" pitchFamily="34" charset="0"/>
                <a:cs typeface="Times New Roman" charset="0"/>
              </a:defRPr>
            </a:lvl4pPr>
            <a:lvl5pPr marL="2057400" indent="-228600" eaLnBrk="0" hangingPunct="0">
              <a:defRPr sz="2800">
                <a:solidFill>
                  <a:srgbClr val="336699"/>
                </a:solidFill>
                <a:latin typeface="Verdana" pitchFamily="34" charset="0"/>
                <a:cs typeface="Times New Roman" charset="0"/>
              </a:defRPr>
            </a:lvl5pPr>
            <a:lvl6pPr marL="2514600" indent="-228600" algn="ctr" eaLnBrk="0" fontAlgn="base" hangingPunct="0">
              <a:spcBef>
                <a:spcPct val="20000"/>
              </a:spcBef>
              <a:spcAft>
                <a:spcPct val="0"/>
              </a:spcAft>
              <a:defRPr sz="2800">
                <a:solidFill>
                  <a:srgbClr val="336699"/>
                </a:solidFill>
                <a:latin typeface="Verdana" pitchFamily="34" charset="0"/>
                <a:cs typeface="Times New Roman" charset="0"/>
              </a:defRPr>
            </a:lvl6pPr>
            <a:lvl7pPr marL="2971800" indent="-228600" algn="ctr" eaLnBrk="0" fontAlgn="base" hangingPunct="0">
              <a:spcBef>
                <a:spcPct val="20000"/>
              </a:spcBef>
              <a:spcAft>
                <a:spcPct val="0"/>
              </a:spcAft>
              <a:defRPr sz="2800">
                <a:solidFill>
                  <a:srgbClr val="336699"/>
                </a:solidFill>
                <a:latin typeface="Verdana" pitchFamily="34" charset="0"/>
                <a:cs typeface="Times New Roman" charset="0"/>
              </a:defRPr>
            </a:lvl7pPr>
            <a:lvl8pPr marL="3429000" indent="-228600" algn="ctr" eaLnBrk="0" fontAlgn="base" hangingPunct="0">
              <a:spcBef>
                <a:spcPct val="20000"/>
              </a:spcBef>
              <a:spcAft>
                <a:spcPct val="0"/>
              </a:spcAft>
              <a:defRPr sz="2800">
                <a:solidFill>
                  <a:srgbClr val="336699"/>
                </a:solidFill>
                <a:latin typeface="Verdana" pitchFamily="34" charset="0"/>
                <a:cs typeface="Times New Roman" charset="0"/>
              </a:defRPr>
            </a:lvl8pPr>
            <a:lvl9pPr marL="3886200" indent="-228600" algn="ctr" eaLnBrk="0" fontAlgn="base" hangingPunct="0">
              <a:spcBef>
                <a:spcPct val="20000"/>
              </a:spcBef>
              <a:spcAft>
                <a:spcPct val="0"/>
              </a:spcAft>
              <a:defRPr sz="2800">
                <a:solidFill>
                  <a:srgbClr val="336699"/>
                </a:solidFill>
                <a:latin typeface="Verdana" pitchFamily="34" charset="0"/>
                <a:cs typeface="Times New Roman" charset="0"/>
              </a:defRPr>
            </a:lvl9pPr>
          </a:lstStyle>
          <a:p>
            <a:pPr algn="ctr" eaLnBrk="1" hangingPunct="1">
              <a:spcBef>
                <a:spcPct val="50000"/>
              </a:spcBef>
              <a:defRPr/>
            </a:pPr>
            <a:r>
              <a:rPr lang="nl-BE" sz="1300" b="1" dirty="0" err="1" smtClean="0">
                <a:solidFill>
                  <a:schemeClr val="tx1">
                    <a:lumMod val="75000"/>
                    <a:lumOff val="25000"/>
                  </a:schemeClr>
                </a:solidFill>
                <a:latin typeface="FugueHead" pitchFamily="50" charset="0"/>
              </a:rPr>
              <a:t>torhout</a:t>
            </a:r>
            <a:r>
              <a:rPr lang="nl-BE" sz="1300" b="1" dirty="0" smtClean="0">
                <a:solidFill>
                  <a:schemeClr val="tx1">
                    <a:lumMod val="75000"/>
                    <a:lumOff val="25000"/>
                  </a:schemeClr>
                </a:solidFill>
                <a:latin typeface="FugueHead" pitchFamily="50" charset="0"/>
              </a:rPr>
              <a:t> </a:t>
            </a:r>
            <a:r>
              <a:rPr lang="nl-BE" sz="1300" b="1" dirty="0">
                <a:solidFill>
                  <a:schemeClr val="tx1">
                    <a:lumMod val="75000"/>
                    <a:lumOff val="25000"/>
                  </a:schemeClr>
                </a:solidFill>
                <a:latin typeface="FugueHead" pitchFamily="50" charset="0"/>
              </a:rPr>
              <a:t>– </a:t>
            </a:r>
            <a:r>
              <a:rPr lang="nl-BE" sz="1300" b="1" dirty="0" smtClean="0">
                <a:solidFill>
                  <a:schemeClr val="tx1">
                    <a:lumMod val="75000"/>
                    <a:lumOff val="25000"/>
                  </a:schemeClr>
                </a:solidFill>
                <a:latin typeface="FugueHead" pitchFamily="50" charset="0"/>
              </a:rPr>
              <a:t>30 juni 2022</a:t>
            </a:r>
            <a:endParaRPr lang="nl-NL" sz="1300" b="1" dirty="0">
              <a:solidFill>
                <a:schemeClr val="tx1">
                  <a:lumMod val="75000"/>
                  <a:lumOff val="25000"/>
                </a:schemeClr>
              </a:solidFill>
              <a:latin typeface="FugueHead" pitchFamily="50" charset="0"/>
            </a:endParaRPr>
          </a:p>
        </p:txBody>
      </p:sp>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81058"/>
            <a:ext cx="3510000" cy="23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998"/>
          <a:stretch/>
        </p:blipFill>
        <p:spPr bwMode="auto">
          <a:xfrm flipH="1">
            <a:off x="5949849" y="671489"/>
            <a:ext cx="3194151" cy="23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06" r="32747"/>
          <a:stretch/>
        </p:blipFill>
        <p:spPr bwMode="auto">
          <a:xfrm>
            <a:off x="3623494" y="671489"/>
            <a:ext cx="2216474" cy="23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descr="Z:\documenten\03-Lokale trajecten\3 -- Vlaams-Brabant\Boortmeerbeek 2020\presentaties\200205 startvergadering\Logo_klei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201" y="5893906"/>
            <a:ext cx="1074490" cy="7135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Z:\documenten\04-Projecten\1- West-Vlaanderen WVL\2020 - GVT West-Vlaanderen\Digitale_banner_GV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3783" y="5782089"/>
            <a:ext cx="5913934" cy="9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acatures stad Torhou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197"/>
          <a:stretch/>
        </p:blipFill>
        <p:spPr bwMode="auto">
          <a:xfrm>
            <a:off x="1576731" y="5782089"/>
            <a:ext cx="1564238" cy="108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43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TW-L-27-zowie\Desktop\2018\DTW2018-spel-avontuur-kinderen-2_LRcor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87953"/>
            <a:ext cx="4626602" cy="3470047"/>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TW-L-27-zowie\Desktop\0 - Wedstrijdselectie\Drieswegel inwandel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616" y="3387952"/>
            <a:ext cx="5205072" cy="34700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TW-L-27-zowie\Desktop\0 - Wedstrijdselectie\L1010398 - Dimi 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0974" y="1"/>
            <a:ext cx="6023026" cy="3387952"/>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662"/>
            <a:ext cx="4522590" cy="3386289"/>
          </a:xfrm>
          <a:prstGeom prst="rect">
            <a:avLst/>
          </a:prstGeom>
        </p:spPr>
      </p:pic>
      <p:sp>
        <p:nvSpPr>
          <p:cNvPr id="9" name="Rectangle 2"/>
          <p:cNvSpPr>
            <a:spLocks noGrp="1" noChangeArrowheads="1"/>
          </p:cNvSpPr>
          <p:nvPr>
            <p:ph type="title"/>
          </p:nvPr>
        </p:nvSpPr>
        <p:spPr>
          <a:xfrm>
            <a:off x="0" y="3315996"/>
            <a:ext cx="9145588" cy="465589"/>
          </a:xfrm>
          <a:solidFill>
            <a:schemeClr val="bg1"/>
          </a:solidFill>
        </p:spPr>
        <p:txBody>
          <a:bodyPr>
            <a:normAutofit/>
          </a:bodyPr>
          <a:lstStyle/>
          <a:p>
            <a:pPr eaLnBrk="1" hangingPunct="1"/>
            <a:r>
              <a:rPr lang="nl-BE" altLang="nl-NL" sz="2400" dirty="0">
                <a:solidFill>
                  <a:schemeClr val="tx1">
                    <a:lumMod val="75000"/>
                    <a:lumOff val="25000"/>
                  </a:schemeClr>
                </a:solidFill>
              </a:rPr>
              <a:t>- speelruimte &amp; ontmoeting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1383037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1588" y="6145212"/>
            <a:ext cx="3419872" cy="7127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BE" altLang="nl-NL" sz="3400" dirty="0">
                <a:solidFill>
                  <a:schemeClr val="bg1"/>
                </a:solidFill>
                <a:latin typeface="FugueHead" pitchFamily="50" charset="0"/>
              </a:rPr>
              <a:t>trage wegen!</a:t>
            </a:r>
            <a:endParaRPr lang="nl-NL" altLang="nl-NL" sz="3400" dirty="0">
              <a:solidFill>
                <a:schemeClr val="bg1"/>
              </a:solidFill>
              <a:latin typeface="FugueHead" pitchFamily="50" charset="0"/>
            </a:endParaRPr>
          </a:p>
        </p:txBody>
      </p:sp>
      <p:pic>
        <p:nvPicPr>
          <p:cNvPr id="8" name="Picture 4" descr="https://scontent-fra3-1.xx.fbcdn.net/v/t1.0-9/10659445_1577455755811538_6505215537029331028_n.jpg?oh=23c17c42c8935ed9e5405671270ff7e9&amp;oe=57D2D46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384" y="15020"/>
            <a:ext cx="4982241" cy="39511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content-fra3-1.xx.fbcdn.net/v/t1.0-9/10557304_1577464129144034_7747157337896409391_n.jpg?oh=0083757361fe914271c76392bd442bfd&amp;oe=57D2E55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00428" y="2897560"/>
            <a:ext cx="4543572" cy="39604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a:spLocks noGrp="1" noChangeArrowheads="1"/>
          </p:cNvSpPr>
          <p:nvPr>
            <p:ph type="title"/>
          </p:nvPr>
        </p:nvSpPr>
        <p:spPr>
          <a:xfrm>
            <a:off x="0" y="4581128"/>
            <a:ext cx="4583191" cy="576064"/>
          </a:xfrm>
          <a:solidFill>
            <a:schemeClr val="bg1"/>
          </a:solidFill>
        </p:spPr>
        <p:txBody>
          <a:bodyPr>
            <a:normAutofit/>
          </a:bodyPr>
          <a:lstStyle/>
          <a:p>
            <a:pPr eaLnBrk="1" hangingPunct="1"/>
            <a:r>
              <a:rPr lang="nl-BE" altLang="nl-NL" sz="2400" dirty="0">
                <a:solidFill>
                  <a:schemeClr val="tx1">
                    <a:lumMod val="75000"/>
                    <a:lumOff val="25000"/>
                  </a:schemeClr>
                </a:solidFill>
              </a:rPr>
              <a:t>- gezonde lucht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1179483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1007604" y="2564904"/>
            <a:ext cx="7128792" cy="615553"/>
          </a:xfrm>
          <a:prstGeom prst="rect">
            <a:avLst/>
          </a:prstGeom>
          <a:noFill/>
        </p:spPr>
        <p:txBody>
          <a:bodyPr wrap="square" rtlCol="0">
            <a:spAutoFit/>
          </a:bodyPr>
          <a:lstStyle/>
          <a:p>
            <a:pPr algn="ctr"/>
            <a:r>
              <a:rPr lang="nl-NL" sz="3400" b="1" dirty="0">
                <a:solidFill>
                  <a:schemeClr val="tx1">
                    <a:lumMod val="75000"/>
                    <a:lumOff val="25000"/>
                  </a:schemeClr>
                </a:solidFill>
                <a:latin typeface="FugueHead" pitchFamily="50" charset="0"/>
              </a:rPr>
              <a:t>hoera </a:t>
            </a:r>
            <a:r>
              <a:rPr lang="nl-NL" sz="3400" b="1" dirty="0" err="1">
                <a:solidFill>
                  <a:schemeClr val="tx1">
                    <a:lumMod val="75000"/>
                    <a:lumOff val="25000"/>
                  </a:schemeClr>
                </a:solidFill>
                <a:latin typeface="FugueHead" pitchFamily="50" charset="0"/>
              </a:rPr>
              <a:t>hoera</a:t>
            </a:r>
            <a:r>
              <a:rPr lang="nl-NL" sz="3400" b="1" dirty="0">
                <a:solidFill>
                  <a:schemeClr val="tx1">
                    <a:lumMod val="75000"/>
                    <a:lumOff val="25000"/>
                  </a:schemeClr>
                </a:solidFill>
                <a:latin typeface="FugueHead" pitchFamily="50" charset="0"/>
              </a:rPr>
              <a:t>?</a:t>
            </a: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26" y="908720"/>
            <a:ext cx="590550" cy="742950"/>
          </a:xfrm>
          <a:prstGeom prst="rect">
            <a:avLst/>
          </a:prstGeom>
        </p:spPr>
      </p:pic>
    </p:spTree>
    <p:extLst>
      <p:ext uri="{BB962C8B-B14F-4D97-AF65-F5344CB8AC3E}">
        <p14:creationId xmlns:p14="http://schemas.microsoft.com/office/powerpoint/2010/main" val="2389493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teven\Pictures\Hasselt\inventarisatie 2008\Kermt MS\S19bis\S19bis 2 B.jpg"/>
          <p:cNvPicPr>
            <a:picLocks noChangeAspect="1" noChangeArrowheads="1"/>
          </p:cNvPicPr>
          <p:nvPr/>
        </p:nvPicPr>
        <p:blipFill rotWithShape="1">
          <a:blip r:embed="rId3">
            <a:extLst>
              <a:ext uri="{28A0092B-C50C-407E-A947-70E740481C1C}">
                <a14:useLocalDpi xmlns:a14="http://schemas.microsoft.com/office/drawing/2010/main" val="0"/>
              </a:ext>
            </a:extLst>
          </a:blip>
          <a:srcRect l="10001" t="9858" r="4830" b="7811"/>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0" y="332656"/>
            <a:ext cx="9145588" cy="465589"/>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400" dirty="0">
                <a:solidFill>
                  <a:schemeClr val="tx1">
                    <a:lumMod val="75000"/>
                    <a:lumOff val="25000"/>
                  </a:schemeClr>
                </a:solidFill>
              </a:rPr>
              <a:t>- innames, Afsluitingen &amp; gebrekkig onderhoud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4203586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p:cNvPicPr>
            <a:picLocks noChangeAspect="1"/>
          </p:cNvPicPr>
          <p:nvPr/>
        </p:nvPicPr>
        <p:blipFill rotWithShape="1">
          <a:blip r:embed="rId3" cstate="print">
            <a:extLst>
              <a:ext uri="{28A0092B-C50C-407E-A947-70E740481C1C}">
                <a14:useLocalDpi xmlns:a14="http://schemas.microsoft.com/office/drawing/2010/main" val="0"/>
              </a:ext>
            </a:extLst>
          </a:blip>
          <a:srcRect t="8606"/>
          <a:stretch/>
        </p:blipFill>
        <p:spPr>
          <a:xfrm>
            <a:off x="4572795" y="0"/>
            <a:ext cx="4571206" cy="3996005"/>
          </a:xfrm>
          <a:prstGeom prst="rect">
            <a:avLst/>
          </a:prstGeom>
        </p:spPr>
      </p:pic>
      <p:pic>
        <p:nvPicPr>
          <p:cNvPr id="12290" name="Tijdelijke aanduiding voor inhoud 5"/>
          <p:cNvPicPr>
            <a:picLocks noGrp="1" noChangeAspect="1"/>
          </p:cNvPicPr>
          <p:nvPr>
            <p:ph idx="1"/>
          </p:nvPr>
        </p:nvPicPr>
        <p:blipFill rotWithShape="1">
          <a:blip r:embed="rId4">
            <a:extLst>
              <a:ext uri="{28A0092B-C50C-407E-A947-70E740481C1C}">
                <a14:useLocalDpi xmlns:a14="http://schemas.microsoft.com/office/drawing/2010/main" val="0"/>
              </a:ext>
            </a:extLst>
          </a:blip>
          <a:srcRect t="10636"/>
          <a:stretch/>
        </p:blipFill>
        <p:spPr>
          <a:xfrm>
            <a:off x="0" y="0"/>
            <a:ext cx="4644010" cy="3112250"/>
          </a:xfrm>
        </p:spPr>
      </p:pic>
      <p:pic>
        <p:nvPicPr>
          <p:cNvPr id="1026" name="Picture 2" descr="C:\Users\TW-L-27-zowie\Desktop\024-03-Verdwenen-HoopGrond-GeenDoorgang-NnZ.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896" b="21308"/>
          <a:stretch/>
        </p:blipFill>
        <p:spPr bwMode="auto">
          <a:xfrm>
            <a:off x="0" y="3083581"/>
            <a:ext cx="9144636" cy="38265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a:xfrm>
            <a:off x="0" y="2617992"/>
            <a:ext cx="9145588" cy="465589"/>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400" dirty="0">
                <a:solidFill>
                  <a:schemeClr val="tx1">
                    <a:lumMod val="75000"/>
                    <a:lumOff val="25000"/>
                  </a:schemeClr>
                </a:solidFill>
              </a:rPr>
              <a:t>- Samenhang &amp; fijnmazigheid netwerk onder druk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1731673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steven\OneDrive\Gemeentewegen\Praktijkgids\Fotomap\16-Liatuin_Lintje knippe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712" b="18137"/>
          <a:stretch/>
        </p:blipFill>
        <p:spPr bwMode="auto">
          <a:xfrm>
            <a:off x="1588" y="0"/>
            <a:ext cx="9144000" cy="26179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TW-L-27-zowie\Desktop\2018\DTW2018-doorgang-voor-iedereen-2_LRcor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01" b="21863"/>
          <a:stretch/>
        </p:blipFill>
        <p:spPr bwMode="auto">
          <a:xfrm>
            <a:off x="0" y="3064780"/>
            <a:ext cx="9145588" cy="379322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txBox="1">
            <a:spLocks noChangeArrowheads="1"/>
          </p:cNvSpPr>
          <p:nvPr/>
        </p:nvSpPr>
        <p:spPr>
          <a:xfrm>
            <a:off x="0" y="2617992"/>
            <a:ext cx="9145588" cy="465589"/>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400" dirty="0">
                <a:solidFill>
                  <a:schemeClr val="tx1">
                    <a:lumMod val="75000"/>
                    <a:lumOff val="25000"/>
                  </a:schemeClr>
                </a:solidFill>
              </a:rPr>
              <a:t>- Trage wegen op de radar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2065473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3"/>
          <p:cNvSpPr txBox="1">
            <a:spLocks/>
          </p:cNvSpPr>
          <p:nvPr/>
        </p:nvSpPr>
        <p:spPr>
          <a:xfrm>
            <a:off x="0" y="260648"/>
            <a:ext cx="396044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pPr algn="l"/>
            <a:r>
              <a:rPr lang="nl-BE" altLang="nl-NL" dirty="0">
                <a:solidFill>
                  <a:schemeClr val="tx1">
                    <a:lumMod val="75000"/>
                    <a:lumOff val="25000"/>
                  </a:schemeClr>
                </a:solidFill>
              </a:rPr>
              <a:t>	</a:t>
            </a:r>
          </a:p>
        </p:txBody>
      </p:sp>
      <p:sp>
        <p:nvSpPr>
          <p:cNvPr id="4" name="Titel 3"/>
          <p:cNvSpPr txBox="1">
            <a:spLocks/>
          </p:cNvSpPr>
          <p:nvPr/>
        </p:nvSpPr>
        <p:spPr>
          <a:xfrm>
            <a:off x="1475656" y="216570"/>
            <a:ext cx="6768752" cy="692150"/>
          </a:xfrm>
          <a:prstGeom prst="rect">
            <a:avLst/>
          </a:prstGeom>
        </p:spPr>
        <p:txBody>
          <a:bodyPr>
            <a:normAutofit fontScale="70000" lnSpcReduction="20000"/>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smtClean="0">
                <a:solidFill>
                  <a:schemeClr val="tx1">
                    <a:lumMod val="75000"/>
                    <a:lumOff val="25000"/>
                  </a:schemeClr>
                </a:solidFill>
              </a:rPr>
              <a:t>trage wegen in </a:t>
            </a:r>
            <a:r>
              <a:rPr lang="nl-BE" altLang="nl-NL" dirty="0" err="1" smtClean="0">
                <a:solidFill>
                  <a:schemeClr val="tx1">
                    <a:lumMod val="75000"/>
                    <a:lumOff val="25000"/>
                  </a:schemeClr>
                </a:solidFill>
              </a:rPr>
              <a:t>torhout</a:t>
            </a:r>
            <a:r>
              <a:rPr lang="nl-BE" altLang="nl-NL" dirty="0" smtClean="0">
                <a:solidFill>
                  <a:schemeClr val="tx1">
                    <a:lumMod val="75000"/>
                    <a:lumOff val="25000"/>
                  </a:schemeClr>
                </a:solidFill>
              </a:rPr>
              <a:t> staan al langer op de radar…</a:t>
            </a:r>
            <a:endParaRPr lang="nl-BE" altLang="nl-NL" dirty="0">
              <a:solidFill>
                <a:schemeClr val="tx1">
                  <a:lumMod val="75000"/>
                  <a:lumOff val="25000"/>
                </a:schemeClr>
              </a:solidFill>
            </a:endParaRPr>
          </a:p>
        </p:txBody>
      </p:sp>
      <p:sp>
        <p:nvSpPr>
          <p:cNvPr id="5" name="Tijdelijke aanduiding voor inhoud 2"/>
          <p:cNvSpPr txBox="1">
            <a:spLocks/>
          </p:cNvSpPr>
          <p:nvPr/>
        </p:nvSpPr>
        <p:spPr>
          <a:xfrm>
            <a:off x="287908" y="1844824"/>
            <a:ext cx="8532564" cy="5544616"/>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514350" lvl="1" indent="-342900" eaLnBrk="1" hangingPunct="1">
              <a:spcBef>
                <a:spcPts val="500"/>
              </a:spcBef>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2013: terreininventarisatie Torhout Oost – Groenhove</a:t>
            </a:r>
          </a:p>
          <a:p>
            <a:pPr marL="514350" lvl="1" indent="-342900" eaLnBrk="1" hangingPunct="1">
              <a:spcBef>
                <a:spcPts val="500"/>
              </a:spcBef>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2016: visie trage wegen Groenhove</a:t>
            </a:r>
          </a:p>
          <a:p>
            <a:pPr marL="514350" lvl="1" indent="-342900" eaLnBrk="1" hangingPunct="1">
              <a:spcBef>
                <a:spcPts val="500"/>
              </a:spcBef>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2020: terreininventarisatie</a:t>
            </a:r>
            <a:r>
              <a:rPr lang="nl-BE" sz="1800" dirty="0">
                <a:solidFill>
                  <a:schemeClr val="tx1">
                    <a:lumMod val="75000"/>
                    <a:lumOff val="25000"/>
                  </a:schemeClr>
                </a:solidFill>
                <a:latin typeface="Maison Neue" pitchFamily="2" charset="0"/>
              </a:rPr>
              <a:t> </a:t>
            </a:r>
            <a:r>
              <a:rPr lang="nl-BE" sz="1800" dirty="0" smtClean="0">
                <a:solidFill>
                  <a:schemeClr val="tx1">
                    <a:lumMod val="75000"/>
                    <a:lumOff val="25000"/>
                  </a:schemeClr>
                </a:solidFill>
                <a:latin typeface="Maison Neue" pitchFamily="2" charset="0"/>
              </a:rPr>
              <a:t>beperkt gebied</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18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nu: terreininventarisatie via app, gekoppeld aan GIS*</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&gt; nemen van foto’s met </a:t>
            </a:r>
            <a:r>
              <a:rPr lang="nl-BE" sz="1800" dirty="0" err="1" smtClean="0">
                <a:solidFill>
                  <a:schemeClr val="tx1">
                    <a:lumMod val="75000"/>
                    <a:lumOff val="25000"/>
                  </a:schemeClr>
                </a:solidFill>
                <a:latin typeface="Maison Neue" pitchFamily="2" charset="0"/>
              </a:rPr>
              <a:t>geolocatie</a:t>
            </a:r>
            <a:endParaRPr lang="nl-BE" sz="1800" dirty="0" smtClean="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&gt; GIS-bestand volgens Vlaamse standaard,</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die zal worden opgeladen in het </a:t>
            </a:r>
            <a:r>
              <a:rPr lang="nl-BE" sz="1800" dirty="0" err="1" smtClean="0">
                <a:solidFill>
                  <a:schemeClr val="tx1">
                    <a:lumMod val="75000"/>
                    <a:lumOff val="25000"/>
                  </a:schemeClr>
                </a:solidFill>
                <a:latin typeface="Maison Neue" pitchFamily="2" charset="0"/>
              </a:rPr>
              <a:t>tragewegenregister</a:t>
            </a:r>
            <a:endParaRPr lang="nl-BE" sz="1800" dirty="0" smtClean="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800" dirty="0" smtClean="0">
                <a:solidFill>
                  <a:schemeClr val="tx1">
                    <a:lumMod val="75000"/>
                    <a:lumOff val="25000"/>
                  </a:schemeClr>
                </a:solidFill>
                <a:latin typeface="Maison Neue" pitchFamily="2" charset="0"/>
              </a:rPr>
              <a:t>&gt; meest actuele situatie</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1800" dirty="0" smtClean="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18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500" dirty="0" smtClean="0">
                <a:solidFill>
                  <a:schemeClr val="tx1">
                    <a:lumMod val="75000"/>
                    <a:lumOff val="25000"/>
                  </a:schemeClr>
                </a:solidFill>
                <a:latin typeface="Maison Neue" pitchFamily="2" charset="0"/>
              </a:rPr>
              <a:t>*GIS: geografisch informatiesysteem</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2348880"/>
            <a:ext cx="2232248" cy="293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6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0" y="2564904"/>
            <a:ext cx="9144000" cy="615553"/>
          </a:xfrm>
          <a:prstGeom prst="rect">
            <a:avLst/>
          </a:prstGeom>
          <a:noFill/>
        </p:spPr>
        <p:txBody>
          <a:bodyPr wrap="square" rtlCol="0">
            <a:spAutoFit/>
          </a:bodyPr>
          <a:lstStyle/>
          <a:p>
            <a:pPr algn="ctr"/>
            <a:r>
              <a:rPr lang="nl-NL" sz="3400" b="1" dirty="0">
                <a:solidFill>
                  <a:schemeClr val="tx1">
                    <a:lumMod val="75000"/>
                    <a:lumOff val="25000"/>
                  </a:schemeClr>
                </a:solidFill>
                <a:latin typeface="FugueHead" pitchFamily="50" charset="0"/>
              </a:rPr>
              <a:t>trage wegen inventariseren</a:t>
            </a: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26" y="908720"/>
            <a:ext cx="590550" cy="742950"/>
          </a:xfrm>
          <a:prstGeom prst="rect">
            <a:avLst/>
          </a:prstGeom>
        </p:spPr>
      </p:pic>
    </p:spTree>
    <p:extLst>
      <p:ext uri="{BB962C8B-B14F-4D97-AF65-F5344CB8AC3E}">
        <p14:creationId xmlns:p14="http://schemas.microsoft.com/office/powerpoint/2010/main" val="1436411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p:cNvSpPr txBox="1">
            <a:spLocks/>
          </p:cNvSpPr>
          <p:nvPr/>
        </p:nvSpPr>
        <p:spPr>
          <a:xfrm>
            <a:off x="287908" y="1124744"/>
            <a:ext cx="8532564" cy="5544616"/>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2200" dirty="0">
                <a:solidFill>
                  <a:schemeClr val="tx1">
                    <a:lumMod val="75000"/>
                    <a:lumOff val="25000"/>
                  </a:schemeClr>
                </a:solidFill>
                <a:latin typeface="Maison Neue" pitchFamily="2" charset="0"/>
              </a:rPr>
              <a:t>EERSTE ANALYSE (MOGELIJKE) TRAGE WEGEN</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2200" dirty="0">
                <a:solidFill>
                  <a:schemeClr val="tx1">
                    <a:lumMod val="75000"/>
                    <a:lumOff val="25000"/>
                  </a:schemeClr>
                </a:solidFill>
                <a:latin typeface="Maison Neue" pitchFamily="2" charset="0"/>
              </a:rPr>
              <a:t>OP BASIS VAN BESCHIKBARE DIGITALE BRONNEN</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2200" dirty="0">
                <a:solidFill>
                  <a:schemeClr val="tx1">
                    <a:lumMod val="75000"/>
                    <a:lumOff val="25000"/>
                  </a:schemeClr>
                </a:solidFill>
                <a:latin typeface="Maison Neue" pitchFamily="2" charset="0"/>
              </a:rPr>
              <a:t>&amp; Strava</a:t>
            </a:r>
          </a:p>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nl-BE" sz="2200" dirty="0">
              <a:solidFill>
                <a:schemeClr val="tx1">
                  <a:lumMod val="75000"/>
                  <a:lumOff val="25000"/>
                </a:schemeClr>
              </a:solidFill>
              <a:latin typeface="Maison Neue" pitchFamily="2" charset="0"/>
            </a:endParaRPr>
          </a:p>
        </p:txBody>
      </p:sp>
      <p:sp>
        <p:nvSpPr>
          <p:cNvPr id="8"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werkkaart</a:t>
            </a:r>
          </a:p>
        </p:txBody>
      </p:sp>
      <p:pic>
        <p:nvPicPr>
          <p:cNvPr id="2051" name="Picture 3" descr="C:\Users\TW-L-27-zowie\Desktop\HASSELT\INVENTARISATIE\startmomenten\cartoweb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048" y="2385104"/>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TW-L-27-zowie\Desktop\HASSELT\INVENTARISATIE\startmomenten\weg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372670"/>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TW-L-27-zowie\Desktop\HASSELT\INVENTARISATIE\startmomenten\atl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9848" y="2385104"/>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TW-L-27-zowie\Desktop\HASSELT\INVENTARISATIE\startmomenten\os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4200" y="2385104"/>
            <a:ext cx="1980000" cy="1980000"/>
          </a:xfrm>
          <a:prstGeom prst="rect">
            <a:avLst/>
          </a:prstGeom>
          <a:noFill/>
          <a:extLst>
            <a:ext uri="{909E8E84-426E-40DD-AFC4-6F175D3DCCD1}">
              <a14:hiddenFill xmlns:a14="http://schemas.microsoft.com/office/drawing/2010/main">
                <a:solidFill>
                  <a:srgbClr val="FFFFFF"/>
                </a:solidFill>
              </a14:hiddenFill>
            </a:ext>
          </a:extLst>
        </p:spPr>
      </p:pic>
      <p:sp>
        <p:nvSpPr>
          <p:cNvPr id="12" name="Tijdelijke aanduiding voor inhoud 2"/>
          <p:cNvSpPr txBox="1">
            <a:spLocks/>
          </p:cNvSpPr>
          <p:nvPr/>
        </p:nvSpPr>
        <p:spPr>
          <a:xfrm>
            <a:off x="251520" y="4352670"/>
            <a:ext cx="8652680" cy="450160"/>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171450" lvl="1" indent="0" eaLnBrk="1" hangingPunct="1">
              <a:spcBef>
                <a:spcPts val="500"/>
              </a:spcBef>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nl-BE" sz="1400" dirty="0">
                <a:solidFill>
                  <a:schemeClr val="tx1">
                    <a:lumMod val="75000"/>
                    <a:lumOff val="25000"/>
                  </a:schemeClr>
                </a:solidFill>
                <a:latin typeface="Maison Neue" pitchFamily="2" charset="0"/>
              </a:rPr>
              <a:t>    wegenregister                Atlas der Buurtwegen          topografische kaarten 	            </a:t>
            </a:r>
            <a:r>
              <a:rPr lang="nl-BE" sz="1400" dirty="0" err="1">
                <a:solidFill>
                  <a:schemeClr val="tx1">
                    <a:lumMod val="75000"/>
                    <a:lumOff val="25000"/>
                  </a:schemeClr>
                </a:solidFill>
                <a:latin typeface="Maison Neue" pitchFamily="2" charset="0"/>
              </a:rPr>
              <a:t>OpenStreetMap</a:t>
            </a:r>
            <a:endParaRPr lang="nl-BE" sz="1400" dirty="0">
              <a:solidFill>
                <a:schemeClr val="tx1">
                  <a:lumMod val="75000"/>
                  <a:lumOff val="25000"/>
                </a:schemeClr>
              </a:solidFill>
              <a:latin typeface="Maison Neue" pitchFamily="2" charset="0"/>
            </a:endParaRPr>
          </a:p>
        </p:txBody>
      </p:sp>
    </p:spTree>
    <p:extLst>
      <p:ext uri="{BB962C8B-B14F-4D97-AF65-F5344CB8AC3E}">
        <p14:creationId xmlns:p14="http://schemas.microsoft.com/office/powerpoint/2010/main" val="2792912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txBox="1">
            <a:spLocks/>
          </p:cNvSpPr>
          <p:nvPr/>
        </p:nvSpPr>
        <p:spPr>
          <a:xfrm>
            <a:off x="0" y="260648"/>
            <a:ext cx="396044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pPr algn="l"/>
            <a:r>
              <a:rPr lang="nl-BE" altLang="nl-NL" dirty="0">
                <a:solidFill>
                  <a:schemeClr val="tx1">
                    <a:lumMod val="75000"/>
                    <a:lumOff val="25000"/>
                  </a:schemeClr>
                </a:solidFill>
              </a:rPr>
              <a:t>	werkkaart</a:t>
            </a:r>
          </a:p>
        </p:txBody>
      </p:sp>
      <p:sp>
        <p:nvSpPr>
          <p:cNvPr id="2" name="Tekstvak 1"/>
          <p:cNvSpPr txBox="1"/>
          <p:nvPr/>
        </p:nvSpPr>
        <p:spPr>
          <a:xfrm>
            <a:off x="5796136" y="4509120"/>
            <a:ext cx="2448272" cy="646331"/>
          </a:xfrm>
          <a:prstGeom prst="rect">
            <a:avLst/>
          </a:prstGeom>
          <a:noFill/>
        </p:spPr>
        <p:txBody>
          <a:bodyPr wrap="square" rtlCol="0">
            <a:spAutoFit/>
          </a:bodyPr>
          <a:lstStyle/>
          <a:p>
            <a:r>
              <a:rPr lang="nl-BE" i="1" dirty="0">
                <a:latin typeface="Maison Neue" panose="02000000000000000000" pitchFamily="2" charset="0"/>
              </a:rPr>
              <a:t>Potentiële trage wegen in </a:t>
            </a:r>
            <a:r>
              <a:rPr lang="nl-BE" i="1" dirty="0" smtClean="0">
                <a:latin typeface="Maison Neue" panose="02000000000000000000" pitchFamily="2" charset="0"/>
              </a:rPr>
              <a:t>Torhout</a:t>
            </a:r>
            <a:endParaRPr lang="nl-BE" i="1" dirty="0">
              <a:latin typeface="Maison Neue" panose="02000000000000000000" pitchFamily="2"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67"/>
          <a:stretch/>
        </p:blipFill>
        <p:spPr bwMode="auto">
          <a:xfrm>
            <a:off x="843283" y="908720"/>
            <a:ext cx="4983238" cy="567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610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p:cNvSpPr txBox="1"/>
          <p:nvPr/>
        </p:nvSpPr>
        <p:spPr>
          <a:xfrm>
            <a:off x="0" y="378703"/>
            <a:ext cx="9144000" cy="461665"/>
          </a:xfrm>
          <a:prstGeom prst="rect">
            <a:avLst/>
          </a:prstGeom>
          <a:solidFill>
            <a:schemeClr val="bg1"/>
          </a:solidFill>
        </p:spPr>
        <p:txBody>
          <a:bodyPr wrap="square" lIns="91440" tIns="45720" rIns="91440" bIns="45720" rtlCol="0">
            <a:spAutoFit/>
          </a:bodyPr>
          <a:lstStyle/>
          <a:p>
            <a:pPr algn="ctr"/>
            <a:r>
              <a:rPr lang="fr-FR" sz="2400" dirty="0" err="1" smtClean="0">
                <a:solidFill>
                  <a:schemeClr val="tx1">
                    <a:lumMod val="75000"/>
                    <a:lumOff val="25000"/>
                  </a:schemeClr>
                </a:solidFill>
                <a:latin typeface="FugueHead" pitchFamily="50" charset="0"/>
              </a:rPr>
              <a:t>startvergadering</a:t>
            </a:r>
            <a:r>
              <a:rPr lang="fr-FR" sz="2400" dirty="0" smtClean="0">
                <a:solidFill>
                  <a:schemeClr val="tx1">
                    <a:lumMod val="75000"/>
                    <a:lumOff val="25000"/>
                  </a:schemeClr>
                </a:solidFill>
                <a:latin typeface="FugueHead" pitchFamily="50" charset="0"/>
              </a:rPr>
              <a:t> </a:t>
            </a:r>
            <a:r>
              <a:rPr lang="fr-FR" sz="2400" dirty="0" err="1" smtClean="0">
                <a:solidFill>
                  <a:schemeClr val="tx1">
                    <a:lumMod val="75000"/>
                    <a:lumOff val="25000"/>
                  </a:schemeClr>
                </a:solidFill>
                <a:latin typeface="FugueHead" pitchFamily="50" charset="0"/>
              </a:rPr>
              <a:t>padvinders</a:t>
            </a:r>
            <a:endParaRPr lang="fr-FR" sz="2400" dirty="0">
              <a:solidFill>
                <a:schemeClr val="tx1">
                  <a:lumMod val="75000"/>
                  <a:lumOff val="25000"/>
                </a:schemeClr>
              </a:solidFill>
              <a:latin typeface="FugueHead" pitchFamily="50" charset="0"/>
            </a:endParaRPr>
          </a:p>
        </p:txBody>
      </p:sp>
      <p:sp>
        <p:nvSpPr>
          <p:cNvPr id="2" name="Tekstvak 1"/>
          <p:cNvSpPr txBox="1"/>
          <p:nvPr/>
        </p:nvSpPr>
        <p:spPr>
          <a:xfrm>
            <a:off x="714374" y="1124744"/>
            <a:ext cx="5400675" cy="2320328"/>
          </a:xfrm>
          <a:prstGeom prst="rect">
            <a:avLst/>
          </a:prstGeom>
          <a:noFill/>
        </p:spPr>
        <p:txBody>
          <a:bodyPr wrap="square" lIns="57607" tIns="28804" rIns="57607" bIns="28804" rtlCol="0">
            <a:spAutoFit/>
          </a:bodyPr>
          <a:lstStyle/>
          <a:p>
            <a:pPr marL="342900" indent="-342900">
              <a:lnSpc>
                <a:spcPct val="150000"/>
              </a:lnSpc>
              <a:buFont typeface="+mj-lt"/>
              <a:buAutoNum type="arabicPeriod"/>
            </a:pPr>
            <a:r>
              <a:rPr lang="nl-NL" sz="1700" dirty="0" smtClean="0">
                <a:solidFill>
                  <a:srgbClr val="010202"/>
                </a:solidFill>
                <a:latin typeface="Maison Neue" pitchFamily="2" charset="0"/>
                <a:cs typeface="Arial"/>
              </a:rPr>
              <a:t>Inleiding trage </a:t>
            </a:r>
            <a:r>
              <a:rPr lang="nl-NL" sz="1700" dirty="0">
                <a:solidFill>
                  <a:srgbClr val="010202"/>
                </a:solidFill>
                <a:latin typeface="Maison Neue" pitchFamily="2" charset="0"/>
                <a:cs typeface="Arial"/>
              </a:rPr>
              <a:t>w</a:t>
            </a:r>
            <a:r>
              <a:rPr lang="nl-NL" sz="1700" dirty="0" smtClean="0">
                <a:solidFill>
                  <a:srgbClr val="010202"/>
                </a:solidFill>
                <a:latin typeface="Maison Neue" pitchFamily="2" charset="0"/>
                <a:cs typeface="Arial"/>
              </a:rPr>
              <a:t>egen</a:t>
            </a:r>
          </a:p>
          <a:p>
            <a:pPr marL="342900" indent="-342900">
              <a:lnSpc>
                <a:spcPct val="150000"/>
              </a:lnSpc>
              <a:buFont typeface="+mj-lt"/>
              <a:buAutoNum type="arabicPeriod"/>
            </a:pPr>
            <a:r>
              <a:rPr lang="nl-NL" sz="1700" dirty="0" smtClean="0">
                <a:solidFill>
                  <a:srgbClr val="010202"/>
                </a:solidFill>
                <a:latin typeface="Maison Neue" pitchFamily="2" charset="0"/>
                <a:cs typeface="Arial"/>
              </a:rPr>
              <a:t>Werkwijze inventariseren trage wegen Torhout</a:t>
            </a:r>
          </a:p>
          <a:p>
            <a:pPr marL="342900" indent="-342900">
              <a:lnSpc>
                <a:spcPct val="150000"/>
              </a:lnSpc>
              <a:buFont typeface="+mj-lt"/>
              <a:buAutoNum type="arabicPeriod"/>
            </a:pPr>
            <a:r>
              <a:rPr lang="nl-NL" sz="1700" dirty="0" smtClean="0">
                <a:solidFill>
                  <a:srgbClr val="010202"/>
                </a:solidFill>
                <a:latin typeface="Maison Neue" pitchFamily="2" charset="0"/>
                <a:cs typeface="Arial"/>
              </a:rPr>
              <a:t>Gebieden verdelen: wie inventariseert wat?</a:t>
            </a:r>
          </a:p>
          <a:p>
            <a:pPr marL="342900" indent="-342900">
              <a:lnSpc>
                <a:spcPct val="150000"/>
              </a:lnSpc>
              <a:buFont typeface="+mj-lt"/>
              <a:buAutoNum type="arabicPeriod"/>
            </a:pPr>
            <a:r>
              <a:rPr lang="nl-NL" sz="1700" dirty="0" smtClean="0">
                <a:solidFill>
                  <a:srgbClr val="010202"/>
                </a:solidFill>
                <a:latin typeface="Maison Neue" pitchFamily="2" charset="0"/>
                <a:cs typeface="Arial"/>
              </a:rPr>
              <a:t>Op pad! Samen een trage weg inventariseren</a:t>
            </a:r>
          </a:p>
          <a:p>
            <a:pPr marL="216027" indent="-216027">
              <a:lnSpc>
                <a:spcPct val="150000"/>
              </a:lnSpc>
              <a:buFont typeface="Arial" panose="020B0604020202020204" pitchFamily="34" charset="0"/>
              <a:buChar char="•"/>
            </a:pPr>
            <a:endParaRPr lang="nl-NL" sz="1500" dirty="0" smtClean="0">
              <a:solidFill>
                <a:srgbClr val="010202"/>
              </a:solidFill>
              <a:latin typeface="Maison Neue" pitchFamily="2" charset="0"/>
              <a:cs typeface="Arial"/>
            </a:endParaRPr>
          </a:p>
          <a:p>
            <a:pPr marL="216027" indent="-216027">
              <a:lnSpc>
                <a:spcPct val="150000"/>
              </a:lnSpc>
              <a:buFont typeface="Arial" panose="020B0604020202020204" pitchFamily="34" charset="0"/>
              <a:buChar char="•"/>
            </a:pPr>
            <a:endParaRPr lang="nl-BE" sz="1500" dirty="0">
              <a:solidFill>
                <a:srgbClr val="010202"/>
              </a:solidFill>
              <a:latin typeface="Maison Neue" pitchFamily="2" charset="0"/>
              <a:cs typeface="Arial"/>
            </a:endParaRP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10" y="2972789"/>
            <a:ext cx="2573814" cy="34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1920" y="2974793"/>
            <a:ext cx="4536504" cy="3408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42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3"/>
          <p:cNvSpPr txBox="1">
            <a:spLocks/>
          </p:cNvSpPr>
          <p:nvPr/>
        </p:nvSpPr>
        <p:spPr>
          <a:xfrm>
            <a:off x="0" y="216570"/>
            <a:ext cx="9144000" cy="620142"/>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werkkaart</a:t>
            </a:r>
          </a:p>
        </p:txBody>
      </p:sp>
      <p:sp>
        <p:nvSpPr>
          <p:cNvPr id="6" name="Tekstvak 5"/>
          <p:cNvSpPr txBox="1"/>
          <p:nvPr/>
        </p:nvSpPr>
        <p:spPr>
          <a:xfrm>
            <a:off x="503548" y="980728"/>
            <a:ext cx="8316924" cy="646331"/>
          </a:xfrm>
          <a:prstGeom prst="rect">
            <a:avLst/>
          </a:prstGeom>
          <a:noFill/>
        </p:spPr>
        <p:txBody>
          <a:bodyPr wrap="square" rtlCol="0">
            <a:spAutoFit/>
          </a:bodyPr>
          <a:lstStyle/>
          <a:p>
            <a:pPr>
              <a:spcAft>
                <a:spcPts val="600"/>
              </a:spcAft>
            </a:pPr>
            <a:r>
              <a:rPr lang="nl-NL" i="1" dirty="0">
                <a:latin typeface="Maison Neue" panose="02000000000000000000" pitchFamily="2" charset="0"/>
              </a:rPr>
              <a:t>&gt;&gt; grondgebied opgedeeld in hokjes van 1 km², te verdelen onder deelnemers &gt;&gt; terreincontrole met app: toestand, knelpunten, foto’s</a:t>
            </a:r>
            <a:r>
              <a:rPr lang="nl-NL" i="1" cap="all" dirty="0">
                <a:latin typeface="Maison Neue" panose="02000000000000000000" pitchFamily="2" charset="0"/>
              </a:rPr>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552" y="2348880"/>
            <a:ext cx="6245448" cy="4308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9" y="3645024"/>
            <a:ext cx="258253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352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013"/>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el 3"/>
          <p:cNvSpPr txBox="1">
            <a:spLocks/>
          </p:cNvSpPr>
          <p:nvPr/>
        </p:nvSpPr>
        <p:spPr>
          <a:xfrm>
            <a:off x="5364088" y="116632"/>
            <a:ext cx="3779912" cy="864096"/>
          </a:xfrm>
          <a:prstGeom prst="rect">
            <a:avLst/>
          </a:prstGeom>
        </p:spPr>
        <p:txBody>
          <a:bodyPr/>
          <a:lstStyle>
            <a:lvl1pPr algn="ctr" rtl="0" eaLnBrk="0" fontAlgn="base" hangingPunct="0">
              <a:spcBef>
                <a:spcPct val="0"/>
              </a:spcBef>
              <a:spcAft>
                <a:spcPct val="0"/>
              </a:spcAft>
              <a:defRPr sz="3600" b="1">
                <a:solidFill>
                  <a:srgbClr val="003366"/>
                </a:solidFill>
                <a:latin typeface="+mj-lt"/>
                <a:ea typeface="+mj-ea"/>
                <a:cs typeface="+mj-cs"/>
              </a:defRPr>
            </a:lvl1pPr>
            <a:lvl2pPr algn="ctr" rtl="0" eaLnBrk="0" fontAlgn="base" hangingPunct="0">
              <a:spcBef>
                <a:spcPct val="0"/>
              </a:spcBef>
              <a:spcAft>
                <a:spcPct val="0"/>
              </a:spcAft>
              <a:defRPr sz="3600" b="1">
                <a:solidFill>
                  <a:srgbClr val="003366"/>
                </a:solidFill>
                <a:latin typeface="Verdana" pitchFamily="34" charset="0"/>
                <a:cs typeface="Times New Roman" charset="0"/>
              </a:defRPr>
            </a:lvl2pPr>
            <a:lvl3pPr algn="ctr" rtl="0" eaLnBrk="0" fontAlgn="base" hangingPunct="0">
              <a:spcBef>
                <a:spcPct val="0"/>
              </a:spcBef>
              <a:spcAft>
                <a:spcPct val="0"/>
              </a:spcAft>
              <a:defRPr sz="3600" b="1">
                <a:solidFill>
                  <a:srgbClr val="003366"/>
                </a:solidFill>
                <a:latin typeface="Verdana" pitchFamily="34" charset="0"/>
                <a:cs typeface="Times New Roman" charset="0"/>
              </a:defRPr>
            </a:lvl3pPr>
            <a:lvl4pPr algn="ctr" rtl="0" eaLnBrk="0" fontAlgn="base" hangingPunct="0">
              <a:spcBef>
                <a:spcPct val="0"/>
              </a:spcBef>
              <a:spcAft>
                <a:spcPct val="0"/>
              </a:spcAft>
              <a:defRPr sz="3600" b="1">
                <a:solidFill>
                  <a:srgbClr val="003366"/>
                </a:solidFill>
                <a:latin typeface="Verdana" pitchFamily="34" charset="0"/>
                <a:cs typeface="Times New Roman" charset="0"/>
              </a:defRPr>
            </a:lvl4pPr>
            <a:lvl5pPr algn="ctr" rtl="0" eaLnBrk="0" fontAlgn="base" hangingPunct="0">
              <a:spcBef>
                <a:spcPct val="0"/>
              </a:spcBef>
              <a:spcAft>
                <a:spcPct val="0"/>
              </a:spcAft>
              <a:defRPr sz="3600" b="1">
                <a:solidFill>
                  <a:srgbClr val="003366"/>
                </a:solidFill>
                <a:latin typeface="Verdana" pitchFamily="34" charset="0"/>
                <a:cs typeface="Times New Roman" charset="0"/>
              </a:defRPr>
            </a:lvl5pPr>
            <a:lvl6pPr marL="457200" algn="ctr" rtl="0" fontAlgn="base">
              <a:spcBef>
                <a:spcPct val="0"/>
              </a:spcBef>
              <a:spcAft>
                <a:spcPct val="0"/>
              </a:spcAft>
              <a:defRPr sz="3600" b="1">
                <a:solidFill>
                  <a:srgbClr val="003366"/>
                </a:solidFill>
                <a:latin typeface="Verdana" pitchFamily="34" charset="0"/>
                <a:cs typeface="Times New Roman" charset="0"/>
              </a:defRPr>
            </a:lvl6pPr>
            <a:lvl7pPr marL="914400" algn="ctr" rtl="0" fontAlgn="base">
              <a:spcBef>
                <a:spcPct val="0"/>
              </a:spcBef>
              <a:spcAft>
                <a:spcPct val="0"/>
              </a:spcAft>
              <a:defRPr sz="3600" b="1">
                <a:solidFill>
                  <a:srgbClr val="003366"/>
                </a:solidFill>
                <a:latin typeface="Verdana" pitchFamily="34" charset="0"/>
                <a:cs typeface="Times New Roman" charset="0"/>
              </a:defRPr>
            </a:lvl7pPr>
            <a:lvl8pPr marL="1371600" algn="ctr" rtl="0" fontAlgn="base">
              <a:spcBef>
                <a:spcPct val="0"/>
              </a:spcBef>
              <a:spcAft>
                <a:spcPct val="0"/>
              </a:spcAft>
              <a:defRPr sz="3600" b="1">
                <a:solidFill>
                  <a:srgbClr val="003366"/>
                </a:solidFill>
                <a:latin typeface="Verdana" pitchFamily="34" charset="0"/>
                <a:cs typeface="Times New Roman" charset="0"/>
              </a:defRPr>
            </a:lvl8pPr>
            <a:lvl9pPr marL="1828800" algn="ctr" rtl="0" fontAlgn="base">
              <a:spcBef>
                <a:spcPct val="0"/>
              </a:spcBef>
              <a:spcAft>
                <a:spcPct val="0"/>
              </a:spcAft>
              <a:defRPr sz="3600" b="1">
                <a:solidFill>
                  <a:srgbClr val="003366"/>
                </a:solidFill>
                <a:latin typeface="Verdana" pitchFamily="34" charset="0"/>
                <a:cs typeface="Times New Roman" charset="0"/>
              </a:defRPr>
            </a:lvl9pPr>
          </a:lstStyle>
          <a:p>
            <a:r>
              <a:rPr lang="nl-BE" altLang="nl-BE" sz="3400" kern="0" dirty="0">
                <a:solidFill>
                  <a:schemeClr val="tx1">
                    <a:lumMod val="75000"/>
                    <a:lumOff val="25000"/>
                  </a:schemeClr>
                </a:solidFill>
                <a:latin typeface="FugueHead" pitchFamily="50" charset="0"/>
              </a:rPr>
              <a:t>APP My Obs</a:t>
            </a:r>
          </a:p>
        </p:txBody>
      </p:sp>
    </p:spTree>
    <p:extLst>
      <p:ext uri="{BB962C8B-B14F-4D97-AF65-F5344CB8AC3E}">
        <p14:creationId xmlns:p14="http://schemas.microsoft.com/office/powerpoint/2010/main" val="2596868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95536" y="1096715"/>
            <a:ext cx="8352928" cy="3268389"/>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Wat heb je nodig?</a:t>
            </a:r>
          </a:p>
          <a:p>
            <a:pPr mar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Een smartphone of tablet met:</a:t>
            </a:r>
          </a:p>
          <a:p>
            <a:pPr lvl="1" eaLnBrk="1" hangingPunct="1">
              <a:defRPr/>
            </a:pPr>
            <a:r>
              <a:rPr lang="nl-BE" kern="0" dirty="0">
                <a:solidFill>
                  <a:schemeClr val="tx1">
                    <a:lumMod val="75000"/>
                    <a:lumOff val="25000"/>
                  </a:schemeClr>
                </a:solidFill>
                <a:latin typeface="Maison Neue" panose="02000000000000000000" pitchFamily="2" charset="0"/>
              </a:rPr>
              <a:t>besturingssysteem Android </a:t>
            </a:r>
            <a:r>
              <a:rPr lang="nl-BE" kern="0" dirty="0" smtClean="0">
                <a:solidFill>
                  <a:schemeClr val="tx1">
                    <a:lumMod val="75000"/>
                    <a:lumOff val="25000"/>
                  </a:schemeClr>
                </a:solidFill>
                <a:latin typeface="Maison Neue" panose="02000000000000000000" pitchFamily="2" charset="0"/>
              </a:rPr>
              <a:t>7 of hoger (werkt </a:t>
            </a:r>
            <a:r>
              <a:rPr lang="nl-BE" kern="0" dirty="0">
                <a:solidFill>
                  <a:schemeClr val="tx1">
                    <a:lumMod val="75000"/>
                    <a:lumOff val="25000"/>
                  </a:schemeClr>
                </a:solidFill>
                <a:latin typeface="Maison Neue" panose="02000000000000000000" pitchFamily="2" charset="0"/>
              </a:rPr>
              <a:t>niet op Apple / Windows)</a:t>
            </a:r>
          </a:p>
          <a:p>
            <a:pPr lvl="1" eaLnBrk="1" hangingPunct="1">
              <a:defRPr/>
            </a:pPr>
            <a:r>
              <a:rPr lang="nl-BE" kern="0" dirty="0">
                <a:solidFill>
                  <a:schemeClr val="tx1">
                    <a:lumMod val="75000"/>
                    <a:lumOff val="25000"/>
                  </a:schemeClr>
                </a:solidFill>
                <a:latin typeface="Maison Neue" panose="02000000000000000000" pitchFamily="2" charset="0"/>
              </a:rPr>
              <a:t>mobiele dataverbinding (internet, 3G-4G)</a:t>
            </a:r>
          </a:p>
          <a:p>
            <a:pPr lvl="1" eaLnBrk="1" hangingPunct="1">
              <a:defRPr/>
            </a:pPr>
            <a:r>
              <a:rPr lang="nl-BE" kern="0" dirty="0">
                <a:solidFill>
                  <a:schemeClr val="tx1">
                    <a:lumMod val="75000"/>
                    <a:lumOff val="25000"/>
                  </a:schemeClr>
                </a:solidFill>
                <a:latin typeface="Maison Neue" panose="02000000000000000000" pitchFamily="2" charset="0"/>
              </a:rPr>
              <a:t>gps-verbinding (om je locatie te volgen op het terrein)</a:t>
            </a:r>
          </a:p>
          <a:p>
            <a:pPr lvl="1" eaLnBrk="1" hangingPunct="1">
              <a:defRPr/>
            </a:pPr>
            <a:r>
              <a:rPr lang="nl-BE" kern="0" dirty="0">
                <a:solidFill>
                  <a:schemeClr val="tx1">
                    <a:lumMod val="75000"/>
                    <a:lumOff val="25000"/>
                  </a:schemeClr>
                </a:solidFill>
                <a:latin typeface="Maison Neue" panose="02000000000000000000" pitchFamily="2" charset="0"/>
              </a:rPr>
              <a:t>camera (om onderweg foto’s te kunnen nemen)</a:t>
            </a:r>
          </a:p>
          <a:p>
            <a:pPr marL="457200" lvl="1" indent="0" eaLnBrk="1" hangingPunct="1">
              <a:buNone/>
              <a:defRPr/>
            </a:pPr>
            <a:endParaRPr lang="nl-NL" sz="1800" kern="0" dirty="0"/>
          </a:p>
        </p:txBody>
      </p:sp>
      <p:pic>
        <p:nvPicPr>
          <p:cNvPr id="2050" name="Picture 2" descr="http://image005.flaticon.com/1/png/512/0/488.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139952" y="3789040"/>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pleicon.com/wp-content/uploads/table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760" y="4365104"/>
            <a:ext cx="2016224"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App </a:t>
            </a:r>
            <a:r>
              <a:rPr lang="nl-BE" altLang="nl-NL" dirty="0" smtClean="0">
                <a:solidFill>
                  <a:schemeClr val="tx1">
                    <a:lumMod val="75000"/>
                    <a:lumOff val="25000"/>
                  </a:schemeClr>
                </a:solidFill>
              </a:rPr>
              <a:t>My Obs</a:t>
            </a:r>
            <a:endParaRPr lang="nl-BE" altLang="nl-NL" dirty="0">
              <a:solidFill>
                <a:schemeClr val="tx1">
                  <a:lumMod val="75000"/>
                  <a:lumOff val="25000"/>
                </a:schemeClr>
              </a:solidFill>
            </a:endParaRPr>
          </a:p>
        </p:txBody>
      </p:sp>
    </p:spTree>
    <p:extLst>
      <p:ext uri="{BB962C8B-B14F-4D97-AF65-F5344CB8AC3E}">
        <p14:creationId xmlns:p14="http://schemas.microsoft.com/office/powerpoint/2010/main" val="1851253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17740" y="908720"/>
            <a:ext cx="8393531" cy="2980357"/>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Voorbereiding?</a:t>
            </a:r>
          </a:p>
          <a:p>
            <a:pPr mar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Download de app My Obs</a:t>
            </a:r>
            <a:r>
              <a:rPr lang="nl-BE" sz="1800" dirty="0">
                <a:solidFill>
                  <a:schemeClr val="tx1">
                    <a:lumMod val="75000"/>
                    <a:lumOff val="25000"/>
                  </a:schemeClr>
                </a:solidFill>
                <a:latin typeface="Maison Neue" panose="02000000000000000000" pitchFamily="2" charset="0"/>
              </a:rPr>
              <a:t>&gt; Google (Play Store)</a:t>
            </a: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Zoom thuis (via wifi) in de app al eens naar het gebied dat je gaat inventariseren (werkgeheugen)</a:t>
            </a:r>
          </a:p>
          <a:p>
            <a:pPr marL="0" lvl="0" indent="0" eaLnBrk="1" hangingPunct="1">
              <a:spcAft>
                <a:spcPts val="600"/>
              </a:spcAft>
              <a:buClr>
                <a:srgbClr val="336699"/>
              </a:buClr>
              <a:buSzPct val="130000"/>
              <a:buNone/>
              <a:defRPr/>
            </a:pPr>
            <a:r>
              <a:rPr lang="nl-NL" sz="2000" dirty="0" smtClean="0">
                <a:solidFill>
                  <a:schemeClr val="tx1">
                    <a:lumMod val="75000"/>
                    <a:lumOff val="25000"/>
                  </a:schemeClr>
                </a:solidFill>
                <a:latin typeface="Maison Neue" panose="02000000000000000000" pitchFamily="2" charset="0"/>
              </a:rPr>
              <a:t>Laad je batterij op!</a:t>
            </a:r>
            <a:endParaRPr lang="nl-NL" sz="2000" dirty="0">
              <a:solidFill>
                <a:schemeClr val="tx1">
                  <a:lumMod val="75000"/>
                  <a:lumOff val="25000"/>
                </a:schemeClr>
              </a:solidFill>
              <a:latin typeface="Maison Neue" panose="02000000000000000000" pitchFamily="2" charset="0"/>
            </a:endParaRPr>
          </a:p>
          <a:p>
            <a:pPr marL="0" lvl="0" indent="0" eaLnBrk="1" hangingPunct="1">
              <a:spcAft>
                <a:spcPts val="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Neem steeds de </a:t>
            </a:r>
            <a:r>
              <a:rPr lang="nl-NL" sz="2000" dirty="0" smtClean="0">
                <a:solidFill>
                  <a:schemeClr val="tx1">
                    <a:lumMod val="75000"/>
                    <a:lumOff val="25000"/>
                  </a:schemeClr>
                </a:solidFill>
                <a:latin typeface="Maison Neue" panose="02000000000000000000" pitchFamily="2" charset="0"/>
              </a:rPr>
              <a:t>inventarisatiekaarten op </a:t>
            </a:r>
            <a:r>
              <a:rPr lang="nl-NL" sz="2000" dirty="0">
                <a:solidFill>
                  <a:schemeClr val="tx1">
                    <a:lumMod val="75000"/>
                    <a:lumOff val="25000"/>
                  </a:schemeClr>
                </a:solidFill>
                <a:latin typeface="Maison Neue" panose="02000000000000000000" pitchFamily="2" charset="0"/>
              </a:rPr>
              <a:t>papier mee</a:t>
            </a:r>
          </a:p>
          <a:p>
            <a:pPr marL="457200" lvl="1" indent="0" eaLnBrk="1" hangingPunct="1">
              <a:buNone/>
              <a:defRPr/>
            </a:pPr>
            <a:endParaRPr lang="nl-NL" sz="1800" kern="0" dirty="0"/>
          </a:p>
        </p:txBody>
      </p:sp>
      <p:sp>
        <p:nvSpPr>
          <p:cNvPr id="5"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App </a:t>
            </a:r>
            <a:r>
              <a:rPr lang="nl-BE" altLang="nl-NL" dirty="0" smtClean="0">
                <a:solidFill>
                  <a:schemeClr val="tx1">
                    <a:lumMod val="75000"/>
                    <a:lumOff val="25000"/>
                  </a:schemeClr>
                </a:solidFill>
              </a:rPr>
              <a:t>My Obs</a:t>
            </a:r>
            <a:endParaRPr lang="nl-BE" altLang="nl-NL" dirty="0">
              <a:solidFill>
                <a:schemeClr val="tx1">
                  <a:lumMod val="75000"/>
                  <a:lumOff val="25000"/>
                </a:schemeClr>
              </a:solidFill>
            </a:endParaRPr>
          </a:p>
        </p:txBody>
      </p:sp>
      <p:pic>
        <p:nvPicPr>
          <p:cNvPr id="1029" name="Picture 5" descr="C:\Users\TW-L-27-zowie\Desktop\free-wifi-symbol-260nw-53142339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182" y="2203403"/>
            <a:ext cx="450000" cy="30661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a:extLst>
              <a:ext uri="{FF2B5EF4-FFF2-40B4-BE49-F238E27FC236}">
                <a16:creationId xmlns:a16="http://schemas.microsoft.com/office/drawing/2014/main" xmlns="" id="{B514919B-DFBE-426B-9C71-DEEA02B6717B}"/>
              </a:ext>
            </a:extLst>
          </p:cNvPr>
          <p:cNvPicPr>
            <a:picLocks noChangeAspect="1"/>
          </p:cNvPicPr>
          <p:nvPr/>
        </p:nvPicPr>
        <p:blipFill>
          <a:blip r:embed="rId3"/>
          <a:stretch>
            <a:fillRect/>
          </a:stretch>
        </p:blipFill>
        <p:spPr>
          <a:xfrm>
            <a:off x="5796136" y="1381352"/>
            <a:ext cx="486667" cy="439036"/>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69" y="4293096"/>
            <a:ext cx="8119671" cy="1756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260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575048" y="836920"/>
            <a:ext cx="8568952" cy="2764333"/>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Zet je internet (dataverbinding) + gps aan</a:t>
            </a: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Open de applicatie My Obs</a:t>
            </a: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Klik rechtsonder op ‘mijn locatie’ &gt; ‘mijn locatie volgen’ verschijnt</a:t>
            </a:r>
          </a:p>
          <a:p>
            <a:pPr marL="0" lv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Selecteer een trage weg door je vinger er op te houden &gt; kies nummer</a:t>
            </a:r>
          </a:p>
          <a:p>
            <a:pPr marL="0" lvl="0" indent="0" eaLnBrk="1" hangingPunct="1">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De inventarisatie gaat van start!</a:t>
            </a:r>
            <a:endParaRPr lang="nl-NL" sz="1800" kern="0" dirty="0"/>
          </a:p>
        </p:txBody>
      </p:sp>
      <p:sp>
        <p:nvSpPr>
          <p:cNvPr id="13"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Op het terrein</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5973" y="764704"/>
            <a:ext cx="1211069"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descr="Afbeelding met kaart&#10;&#10;Automatisch gegenereerde beschrijving">
            <a:extLst>
              <a:ext uri="{FF2B5EF4-FFF2-40B4-BE49-F238E27FC236}">
                <a16:creationId xmlns:a16="http://schemas.microsoft.com/office/drawing/2014/main" xmlns="" id="{7B8ABBE8-7AF1-475D-8691-111E6136B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048" y="3284984"/>
            <a:ext cx="1426254" cy="3169454"/>
          </a:xfrm>
          <a:prstGeom prst="rect">
            <a:avLst/>
          </a:prstGeom>
        </p:spPr>
      </p:pic>
      <p:pic>
        <p:nvPicPr>
          <p:cNvPr id="15" name="Afbeelding 14" descr="Afbeelding met kaart&#10;&#10;Automatisch gegenereerde beschrijving">
            <a:extLst>
              <a:ext uri="{FF2B5EF4-FFF2-40B4-BE49-F238E27FC236}">
                <a16:creationId xmlns:a16="http://schemas.microsoft.com/office/drawing/2014/main" xmlns="" id="{01858A34-F591-4887-A422-539419458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996" y="3284983"/>
            <a:ext cx="1426255" cy="3169455"/>
          </a:xfrm>
          <a:prstGeom prst="rect">
            <a:avLst/>
          </a:prstGeom>
        </p:spPr>
      </p:pic>
      <p:pic>
        <p:nvPicPr>
          <p:cNvPr id="17" name="Afbeelding 16">
            <a:extLst>
              <a:ext uri="{FF2B5EF4-FFF2-40B4-BE49-F238E27FC236}">
                <a16:creationId xmlns:a16="http://schemas.microsoft.com/office/drawing/2014/main" xmlns="" id="{DC0BF8A5-1E6F-497D-A196-B4FE744260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0228" y="3284982"/>
            <a:ext cx="1426255" cy="3169456"/>
          </a:xfrm>
          <a:prstGeom prst="rect">
            <a:avLst/>
          </a:prstGeom>
        </p:spPr>
      </p:pic>
    </p:spTree>
    <p:extLst>
      <p:ext uri="{BB962C8B-B14F-4D97-AF65-F5344CB8AC3E}">
        <p14:creationId xmlns:p14="http://schemas.microsoft.com/office/powerpoint/2010/main" val="3411159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a:xfrm>
            <a:off x="391164" y="1002430"/>
            <a:ext cx="5837020"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Er opent een venster na het kiezen van je wegnummer</a:t>
            </a:r>
          </a:p>
          <a:p>
            <a:pPr marL="0" indent="0" eaLnBrk="1" hangingPunct="1">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Rechtsboven staan </a:t>
            </a:r>
            <a:r>
              <a:rPr lang="nl-BE" sz="2000" b="1" kern="0" dirty="0">
                <a:solidFill>
                  <a:schemeClr val="tx1">
                    <a:lumMod val="75000"/>
                    <a:lumOff val="25000"/>
                  </a:schemeClr>
                </a:solidFill>
                <a:latin typeface="Maison Neue" panose="02000000000000000000" pitchFamily="2" charset="0"/>
              </a:rPr>
              <a:t>twee belangrijke knoppen</a:t>
            </a:r>
            <a:r>
              <a:rPr lang="nl-BE" sz="2000" kern="0" dirty="0">
                <a:solidFill>
                  <a:schemeClr val="tx1">
                    <a:lumMod val="75000"/>
                    <a:lumOff val="25000"/>
                  </a:schemeClr>
                </a:solidFill>
                <a:latin typeface="Maison Neue" panose="02000000000000000000" pitchFamily="2" charset="0"/>
              </a:rPr>
              <a:t>:</a:t>
            </a:r>
          </a:p>
          <a:p>
            <a:pPr marL="0" indent="0" eaLnBrk="1" hangingPunct="1">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        </a:t>
            </a:r>
          </a:p>
          <a:p>
            <a:pPr marL="0" indent="0" eaLnBrk="1" hangingPunct="1">
              <a:spcAft>
                <a:spcPts val="600"/>
              </a:spcAft>
              <a:buClr>
                <a:srgbClr val="336699"/>
              </a:buClr>
              <a:buSzPct val="130000"/>
              <a:buNone/>
              <a:defRPr/>
            </a:pPr>
            <a:r>
              <a:rPr lang="nl-BE" sz="2000" kern="0" dirty="0" smtClean="0">
                <a:solidFill>
                  <a:schemeClr val="tx1">
                    <a:lumMod val="75000"/>
                    <a:lumOff val="25000"/>
                  </a:schemeClr>
                </a:solidFill>
                <a:latin typeface="Maison Neue" panose="02000000000000000000" pitchFamily="2" charset="0"/>
              </a:rPr>
              <a:t>Je </a:t>
            </a:r>
            <a:r>
              <a:rPr lang="nl-BE" sz="2000" kern="0" dirty="0">
                <a:solidFill>
                  <a:schemeClr val="tx1">
                    <a:lumMod val="75000"/>
                    <a:lumOff val="25000"/>
                  </a:schemeClr>
                </a:solidFill>
                <a:latin typeface="Maison Neue" panose="02000000000000000000" pitchFamily="2" charset="0"/>
              </a:rPr>
              <a:t>start altijd met het nemen van een foto aan het begin van de weg en je eindigt ook met een foto van het einde van de weg. Gedurende het afstappen kunnen dankzij deze knop op elk moment extra foto’s genomen worden.</a:t>
            </a:r>
          </a:p>
          <a:p>
            <a:pPr marL="0" indent="0" eaLnBrk="1" hangingPunct="1">
              <a:spcAft>
                <a:spcPts val="600"/>
              </a:spcAft>
              <a:buClr>
                <a:srgbClr val="336699"/>
              </a:buClr>
              <a:buSzPct val="130000"/>
              <a:buNone/>
              <a:defRPr/>
            </a:pPr>
            <a:endParaRPr lang="nl-BE" sz="2000" kern="0" dirty="0" smtClean="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r>
              <a:rPr lang="nl-BE" sz="2000" kern="0" dirty="0" smtClean="0">
                <a:solidFill>
                  <a:schemeClr val="tx1">
                    <a:lumMod val="75000"/>
                    <a:lumOff val="25000"/>
                  </a:schemeClr>
                </a:solidFill>
                <a:latin typeface="Maison Neue" panose="02000000000000000000" pitchFamily="2" charset="0"/>
              </a:rPr>
              <a:t>Door </a:t>
            </a:r>
            <a:r>
              <a:rPr lang="nl-BE" sz="2000" kern="0" dirty="0">
                <a:solidFill>
                  <a:schemeClr val="tx1">
                    <a:lumMod val="75000"/>
                    <a:lumOff val="25000"/>
                  </a:schemeClr>
                </a:solidFill>
                <a:latin typeface="Maison Neue" panose="02000000000000000000" pitchFamily="2" charset="0"/>
              </a:rPr>
              <a:t>middel van deze knop kan de inventaris op elk moment gepauzeerd worden en terug hervat worden</a:t>
            </a:r>
          </a:p>
        </p:txBody>
      </p:sp>
      <p:sp>
        <p:nvSpPr>
          <p:cNvPr id="11"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Op het terrein</a:t>
            </a:r>
          </a:p>
        </p:txBody>
      </p:sp>
      <p:pic>
        <p:nvPicPr>
          <p:cNvPr id="3" name="Afbeelding 2">
            <a:extLst>
              <a:ext uri="{FF2B5EF4-FFF2-40B4-BE49-F238E27FC236}">
                <a16:creationId xmlns:a16="http://schemas.microsoft.com/office/drawing/2014/main" xmlns="" id="{5BF5ED45-56A3-4FCD-842A-A41E72E239B4}"/>
              </a:ext>
            </a:extLst>
          </p:cNvPr>
          <p:cNvPicPr>
            <a:picLocks noChangeAspect="1"/>
          </p:cNvPicPr>
          <p:nvPr/>
        </p:nvPicPr>
        <p:blipFill>
          <a:blip r:embed="rId2"/>
          <a:stretch>
            <a:fillRect/>
          </a:stretch>
        </p:blipFill>
        <p:spPr>
          <a:xfrm>
            <a:off x="539552" y="2152689"/>
            <a:ext cx="489775" cy="412947"/>
          </a:xfrm>
          <a:prstGeom prst="rect">
            <a:avLst/>
          </a:prstGeom>
        </p:spPr>
      </p:pic>
      <p:pic>
        <p:nvPicPr>
          <p:cNvPr id="5" name="Afbeelding 4">
            <a:extLst>
              <a:ext uri="{FF2B5EF4-FFF2-40B4-BE49-F238E27FC236}">
                <a16:creationId xmlns:a16="http://schemas.microsoft.com/office/drawing/2014/main" xmlns="" id="{4D753538-BA0A-4064-AC90-733C5A73FC44}"/>
              </a:ext>
            </a:extLst>
          </p:cNvPr>
          <p:cNvPicPr>
            <a:picLocks noChangeAspect="1"/>
          </p:cNvPicPr>
          <p:nvPr/>
        </p:nvPicPr>
        <p:blipFill>
          <a:blip r:embed="rId3"/>
          <a:stretch>
            <a:fillRect/>
          </a:stretch>
        </p:blipFill>
        <p:spPr>
          <a:xfrm>
            <a:off x="539552" y="4293096"/>
            <a:ext cx="489775" cy="432825"/>
          </a:xfrm>
          <a:prstGeom prst="rect">
            <a:avLst/>
          </a:prstGeom>
        </p:spPr>
      </p:pic>
      <p:pic>
        <p:nvPicPr>
          <p:cNvPr id="6" name="Afbeelding 5" descr="Afbeelding met tekst&#10;&#10;Automatisch gegenereerde beschrijving">
            <a:extLst>
              <a:ext uri="{FF2B5EF4-FFF2-40B4-BE49-F238E27FC236}">
                <a16:creationId xmlns:a16="http://schemas.microsoft.com/office/drawing/2014/main" xmlns="" id="{0F395FD2-951D-44DE-B1DB-76BA652057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2" y="890721"/>
            <a:ext cx="2596660" cy="5770357"/>
          </a:xfrm>
          <a:prstGeom prst="rect">
            <a:avLst/>
          </a:prstGeom>
        </p:spPr>
      </p:pic>
    </p:spTree>
    <p:extLst>
      <p:ext uri="{BB962C8B-B14F-4D97-AF65-F5344CB8AC3E}">
        <p14:creationId xmlns:p14="http://schemas.microsoft.com/office/powerpoint/2010/main" val="2785257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stap 1: Zichtbaarheid</a:t>
            </a:r>
          </a:p>
        </p:txBody>
      </p:sp>
      <p:sp>
        <p:nvSpPr>
          <p:cNvPr id="15" name="Rectangle 3"/>
          <p:cNvSpPr txBox="1">
            <a:spLocks noChangeArrowheads="1"/>
          </p:cNvSpPr>
          <p:nvPr/>
        </p:nvSpPr>
        <p:spPr>
          <a:xfrm>
            <a:off x="319156" y="1082200"/>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Naam van de weg: </a:t>
            </a:r>
            <a:r>
              <a:rPr lang="nl-BE" altLang="nl-BE" sz="2000" dirty="0">
                <a:solidFill>
                  <a:schemeClr val="tx1">
                    <a:lumMod val="75000"/>
                    <a:lumOff val="25000"/>
                  </a:schemeClr>
                </a:solidFill>
                <a:latin typeface="Maison Neue" panose="02000000000000000000" pitchFamily="2" charset="0"/>
              </a:rPr>
              <a:t>indien gekend</a:t>
            </a:r>
            <a:r>
              <a:rPr lang="nl-BE" altLang="nl-BE" sz="2200" b="1" dirty="0">
                <a:solidFill>
                  <a:schemeClr val="tx1">
                    <a:lumMod val="75000"/>
                    <a:lumOff val="25000"/>
                  </a:schemeClr>
                </a:solidFill>
                <a:latin typeface="Maison Neue" panose="02000000000000000000" pitchFamily="2" charset="0"/>
              </a:rPr>
              <a:t>	</a:t>
            </a:r>
          </a:p>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Kan je de weg of een deel van de weg zien?</a:t>
            </a:r>
          </a:p>
          <a:p>
            <a:pPr marL="0" indent="0" eaLnBrk="1" hangingPunct="1">
              <a:spcAft>
                <a:spcPts val="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JA</a:t>
            </a:r>
          </a:p>
          <a:p>
            <a:pPr marL="0" indent="0" eaLnBrk="1" hangingPunct="1">
              <a:spcBef>
                <a:spcPts val="0"/>
              </a:spcBef>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&gt; Volgende</a:t>
            </a:r>
          </a:p>
          <a:p>
            <a:pPr marL="0" indent="0" eaLnBrk="1" hangingPunct="1">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NEEN</a:t>
            </a:r>
          </a:p>
          <a:p>
            <a:pPr marL="0" indent="0" eaLnBrk="1" hangingPunct="1">
              <a:spcBef>
                <a:spcPts val="0"/>
              </a:spcBef>
              <a:spcAft>
                <a:spcPts val="4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Selecteer het knelpunt &gt; kies uit de lijst &gt; neem een foto van dit knelpunt</a:t>
            </a:r>
          </a:p>
          <a:p>
            <a:pPr marL="0" indent="0" eaLnBrk="1" hangingPunct="1">
              <a:spcBef>
                <a:spcPts val="0"/>
              </a:spcBef>
              <a:spcAft>
                <a:spcPts val="600"/>
              </a:spcAft>
              <a:buClr>
                <a:srgbClr val="336699"/>
              </a:buClr>
              <a:buSzPct val="130000"/>
              <a:buNone/>
              <a:defRPr/>
            </a:pPr>
            <a:r>
              <a:rPr lang="nl-BE" sz="2000" i="1" kern="0" dirty="0">
                <a:solidFill>
                  <a:schemeClr val="tx1">
                    <a:lumMod val="75000"/>
                    <a:lumOff val="25000"/>
                  </a:schemeClr>
                </a:solidFill>
                <a:latin typeface="Maison Neue" panose="02000000000000000000" pitchFamily="2" charset="0"/>
              </a:rPr>
              <a:t>*Doe een controle aan de andere kant van de weg. Je kan een </a:t>
            </a:r>
            <a:r>
              <a:rPr lang="nl-BE" sz="2000" i="1" u="sng" kern="0" dirty="0">
                <a:solidFill>
                  <a:schemeClr val="tx1">
                    <a:lumMod val="75000"/>
                    <a:lumOff val="25000"/>
                  </a:schemeClr>
                </a:solidFill>
                <a:latin typeface="Maison Neue" panose="02000000000000000000" pitchFamily="2" charset="0"/>
              </a:rPr>
              <a:t>verzonden</a:t>
            </a:r>
            <a:r>
              <a:rPr lang="nl-BE" sz="2000" i="1" kern="0" dirty="0">
                <a:solidFill>
                  <a:schemeClr val="tx1">
                    <a:lumMod val="75000"/>
                    <a:lumOff val="25000"/>
                  </a:schemeClr>
                </a:solidFill>
                <a:latin typeface="Maison Neue" panose="02000000000000000000" pitchFamily="2" charset="0"/>
              </a:rPr>
              <a:t> inventaris steeds overschrijven (als de weg aan de andere kant wel zichtbaar blijkt te zijn).</a:t>
            </a: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pic>
        <p:nvPicPr>
          <p:cNvPr id="3" name="Afbeelding 2" descr="Afbeelding met tekst&#10;&#10;Automatisch gegenereerde beschrijving">
            <a:extLst>
              <a:ext uri="{FF2B5EF4-FFF2-40B4-BE49-F238E27FC236}">
                <a16:creationId xmlns:a16="http://schemas.microsoft.com/office/drawing/2014/main" xmlns="" id="{0F395FD2-951D-44DE-B1DB-76BA65205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185" y="1078448"/>
            <a:ext cx="2596660" cy="5770357"/>
          </a:xfrm>
          <a:prstGeom prst="rect">
            <a:avLst/>
          </a:prstGeom>
        </p:spPr>
      </p:pic>
    </p:spTree>
    <p:extLst>
      <p:ext uri="{BB962C8B-B14F-4D97-AF65-F5344CB8AC3E}">
        <p14:creationId xmlns:p14="http://schemas.microsoft.com/office/powerpoint/2010/main" val="40367939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TW-L-27-zowie\Desktop\PRES\Beelden\NIEUW\probs\opwijk\nieuw\212-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286" b="7603"/>
          <a:stretch/>
        </p:blipFill>
        <p:spPr bwMode="auto">
          <a:xfrm>
            <a:off x="4722400" y="4257040"/>
            <a:ext cx="4320000" cy="249936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TW-L-27-zowie\Desktop\PRES\Beelden\NIEUW\probs\opwijk\nieuw\207-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101"/>
          <a:stretch/>
        </p:blipFill>
        <p:spPr bwMode="auto">
          <a:xfrm>
            <a:off x="4722400" y="101600"/>
            <a:ext cx="4320000" cy="22350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TW-L-27-zowie\Desktop\PRES\Beelden\NIEUW\probs\P100058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026" b="31628"/>
          <a:stretch/>
        </p:blipFill>
        <p:spPr bwMode="auto">
          <a:xfrm>
            <a:off x="4722400" y="2436128"/>
            <a:ext cx="4320000" cy="17091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102280" y="5506720"/>
            <a:ext cx="4502598" cy="1351280"/>
          </a:xfrm>
          <a:prstGeom prst="rect">
            <a:avLst/>
          </a:prstGeom>
          <a:solidFill>
            <a:schemeClr val="bg1"/>
          </a:solidFill>
        </p:spPr>
        <p:txBody>
          <a:bodyPr anchor="ct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pPr algn="l"/>
            <a:r>
              <a:rPr lang="nl-BE" altLang="nl-BE" sz="2000" dirty="0">
                <a:solidFill>
                  <a:schemeClr val="tx1">
                    <a:lumMod val="75000"/>
                    <a:lumOff val="25000"/>
                  </a:schemeClr>
                </a:solidFill>
              </a:rPr>
              <a:t>Verdwenen: bos of begroeiing; akker of weide; gebouw, oprit of </a:t>
            </a:r>
            <a:r>
              <a:rPr lang="nl-BE" altLang="nl-BE" sz="2000" dirty="0" smtClean="0">
                <a:solidFill>
                  <a:schemeClr val="tx1">
                    <a:lumMod val="75000"/>
                    <a:lumOff val="25000"/>
                  </a:schemeClr>
                </a:solidFill>
              </a:rPr>
              <a:t>tuin</a:t>
            </a:r>
            <a:endParaRPr lang="nl-NL" altLang="nl-BE" sz="2000" dirty="0">
              <a:solidFill>
                <a:schemeClr val="tx1">
                  <a:lumMod val="75000"/>
                  <a:lumOff val="25000"/>
                </a:schemeClr>
              </a:solidFill>
            </a:endParaRPr>
          </a:p>
        </p:txBody>
      </p:sp>
      <p:pic>
        <p:nvPicPr>
          <p:cNvPr id="7" name="Picture 5" descr="C:\Users\TW-L-27-zowie\Desktop\PRES\Beelden\NIEUW\probs\Wannegem\16640_0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942" r="13966" b="10200"/>
          <a:stretch/>
        </p:blipFill>
        <p:spPr bwMode="auto">
          <a:xfrm>
            <a:off x="102279" y="103158"/>
            <a:ext cx="4500369" cy="540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684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a:xfrm>
            <a:off x="319156" y="476672"/>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endParaRPr lang="nl-BE" altLang="nl-BE" sz="2200" b="1"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Is de weg een trage weg?</a:t>
            </a:r>
          </a:p>
          <a:p>
            <a:pPr marL="0" indent="0" eaLnBrk="1" hangingPunct="1">
              <a:spcAft>
                <a:spcPts val="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JA </a:t>
            </a:r>
          </a:p>
          <a:p>
            <a:pPr marL="0" indent="0" eaLnBrk="1" hangingPunct="1">
              <a:spcBef>
                <a:spcPts val="0"/>
              </a:spcBef>
              <a:spcAft>
                <a:spcPts val="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&gt; Volgende</a:t>
            </a:r>
          </a:p>
          <a:p>
            <a:pPr marL="0" indent="0" eaLnBrk="1" hangingPunct="1">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NEEN</a:t>
            </a:r>
          </a:p>
          <a:p>
            <a:pPr marL="0" indent="0" eaLnBrk="1" hangingPunct="1">
              <a:spcBef>
                <a:spcPts val="0"/>
              </a:spcBef>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Verzend</a:t>
            </a: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stap 2: Gebruik</a:t>
            </a:r>
          </a:p>
        </p:txBody>
      </p:sp>
      <p:pic>
        <p:nvPicPr>
          <p:cNvPr id="8"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2591"/>
          <a:stretch/>
        </p:blipFill>
        <p:spPr bwMode="auto">
          <a:xfrm>
            <a:off x="251520" y="3789040"/>
            <a:ext cx="2981709" cy="231099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963" t="2635"/>
          <a:stretch/>
        </p:blipFill>
        <p:spPr bwMode="auto">
          <a:xfrm>
            <a:off x="3463799" y="3789040"/>
            <a:ext cx="2264702" cy="2243930"/>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251521" y="5730614"/>
            <a:ext cx="5472607" cy="1127386"/>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000" dirty="0">
                <a:solidFill>
                  <a:schemeClr val="tx1">
                    <a:lumMod val="75000"/>
                    <a:lumOff val="25000"/>
                  </a:schemeClr>
                </a:solidFill>
              </a:rPr>
              <a:t>Géén trage wegen</a:t>
            </a:r>
          </a:p>
          <a:p>
            <a:endParaRPr lang="nl-BE" altLang="nl-NL" sz="800" dirty="0">
              <a:solidFill>
                <a:schemeClr val="tx1">
                  <a:lumMod val="75000"/>
                  <a:lumOff val="25000"/>
                </a:schemeClr>
              </a:solidFill>
            </a:endParaRPr>
          </a:p>
          <a:p>
            <a:r>
              <a:rPr lang="nl-BE" altLang="nl-NL" sz="1200" dirty="0">
                <a:solidFill>
                  <a:schemeClr val="tx1">
                    <a:lumMod val="75000"/>
                    <a:lumOff val="25000"/>
                  </a:schemeClr>
                </a:solidFill>
              </a:rPr>
              <a:t>Opgelet: wegen met beperkte toegankelijkheid voor auto’s maar doorgaande functie voor voetgangers en fietsers mogen wel mee opgenomen worden</a:t>
            </a:r>
            <a:endParaRPr lang="nl-NL" altLang="nl-NL" sz="1200" dirty="0">
              <a:solidFill>
                <a:schemeClr val="tx1">
                  <a:lumMod val="75000"/>
                  <a:lumOff val="25000"/>
                </a:schemeClr>
              </a:solidFill>
            </a:endParaRPr>
          </a:p>
        </p:txBody>
      </p:sp>
      <p:pic>
        <p:nvPicPr>
          <p:cNvPr id="3" name="Afbeelding 2">
            <a:extLst>
              <a:ext uri="{FF2B5EF4-FFF2-40B4-BE49-F238E27FC236}">
                <a16:creationId xmlns:a16="http://schemas.microsoft.com/office/drawing/2014/main" xmlns="" id="{526229D4-E2FF-4165-9B7B-CEC8F97F58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232" y="908720"/>
            <a:ext cx="2677176" cy="5949280"/>
          </a:xfrm>
          <a:prstGeom prst="rect">
            <a:avLst/>
          </a:prstGeom>
        </p:spPr>
      </p:pic>
    </p:spTree>
    <p:extLst>
      <p:ext uri="{BB962C8B-B14F-4D97-AF65-F5344CB8AC3E}">
        <p14:creationId xmlns:p14="http://schemas.microsoft.com/office/powerpoint/2010/main" val="25477087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stap 3: Toegankelijkheid</a:t>
            </a:r>
          </a:p>
        </p:txBody>
      </p:sp>
      <p:sp>
        <p:nvSpPr>
          <p:cNvPr id="15" name="Rectangle 3"/>
          <p:cNvSpPr txBox="1">
            <a:spLocks noChangeArrowheads="1"/>
          </p:cNvSpPr>
          <p:nvPr/>
        </p:nvSpPr>
        <p:spPr>
          <a:xfrm>
            <a:off x="323528" y="692696"/>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Is de weg toegankelijk?</a:t>
            </a:r>
          </a:p>
          <a:p>
            <a:pPr marL="0" indent="0" eaLnBrk="1" hangingPunct="1">
              <a:spcAft>
                <a:spcPts val="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JA: helemaal toegankelijk</a:t>
            </a:r>
          </a:p>
          <a:p>
            <a:pPr marL="0" indent="0" eaLnBrk="1" hangingPunct="1">
              <a:spcBef>
                <a:spcPts val="0"/>
              </a:spcBef>
              <a:spcAft>
                <a:spcPts val="4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&gt; Volgende</a:t>
            </a:r>
          </a:p>
          <a:p>
            <a:pPr marL="0" indent="0" eaLnBrk="1" hangingPunct="1">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NEEN: volledig ontoegankelijk</a:t>
            </a:r>
          </a:p>
          <a:p>
            <a:pPr marL="0" indent="0" eaLnBrk="1" hangingPunct="1">
              <a:spcBef>
                <a:spcPts val="0"/>
              </a:spcBef>
              <a:spcAft>
                <a:spcPts val="4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Selecteer het knelpunt &gt; kies uit de lijst &gt; neem een foto van dit knelpunt</a:t>
            </a:r>
          </a:p>
          <a:p>
            <a:pPr marL="0" indent="0" eaLnBrk="1" hangingPunct="1">
              <a:spcBef>
                <a:spcPts val="0"/>
              </a:spcBef>
              <a:spcAft>
                <a:spcPts val="6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Verzend</a:t>
            </a:r>
          </a:p>
          <a:p>
            <a:pPr marL="0" indent="0" eaLnBrk="1" hangingPunct="1">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DEELS: hindernis onderweg</a:t>
            </a:r>
          </a:p>
          <a:p>
            <a:pPr marL="0" indent="0" eaLnBrk="1" hangingPunct="1">
              <a:spcBef>
                <a:spcPts val="0"/>
              </a:spcBef>
              <a:spcAft>
                <a:spcPts val="4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4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Selecteer het knelpunt &gt; kies uit de lijst &gt; neem een foto van dit knelpunt</a:t>
            </a:r>
          </a:p>
          <a:p>
            <a:pPr marL="0" indent="0" eaLnBrk="1" hangingPunct="1">
              <a:spcBef>
                <a:spcPts val="0"/>
              </a:spcBef>
              <a:spcAft>
                <a:spcPts val="40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400"/>
              </a:spcAft>
              <a:buClr>
                <a:srgbClr val="336699"/>
              </a:buClr>
              <a:buSzPct val="130000"/>
              <a:buNone/>
              <a:defRPr/>
            </a:pPr>
            <a:endParaRPr lang="nl-BE" sz="1000" i="1" kern="0" dirty="0">
              <a:solidFill>
                <a:schemeClr val="tx1">
                  <a:lumMod val="75000"/>
                  <a:lumOff val="25000"/>
                </a:schemeClr>
              </a:solidFill>
              <a:latin typeface="Maison Neue" panose="02000000000000000000" pitchFamily="2" charset="0"/>
            </a:endParaRPr>
          </a:p>
          <a:p>
            <a:pPr marL="0" indent="0" eaLnBrk="1" hangingPunct="1">
              <a:spcBef>
                <a:spcPts val="0"/>
              </a:spcBef>
              <a:spcAft>
                <a:spcPts val="600"/>
              </a:spcAft>
              <a:buClr>
                <a:srgbClr val="336699"/>
              </a:buClr>
              <a:buSzPct val="130000"/>
              <a:buNone/>
              <a:defRPr/>
            </a:pPr>
            <a:r>
              <a:rPr lang="nl-BE" sz="2000" i="1" kern="0" dirty="0">
                <a:solidFill>
                  <a:schemeClr val="tx1">
                    <a:lumMod val="75000"/>
                    <a:lumOff val="25000"/>
                  </a:schemeClr>
                </a:solidFill>
                <a:latin typeface="Maison Neue" panose="02000000000000000000" pitchFamily="2" charset="0"/>
              </a:rPr>
              <a:t>*Doe een controle aan de andere kant van de weg. Je kan een </a:t>
            </a:r>
            <a:r>
              <a:rPr lang="nl-BE" sz="2000" i="1" u="sng" kern="0" dirty="0">
                <a:solidFill>
                  <a:schemeClr val="tx1">
                    <a:lumMod val="75000"/>
                    <a:lumOff val="25000"/>
                  </a:schemeClr>
                </a:solidFill>
                <a:latin typeface="Maison Neue" panose="02000000000000000000" pitchFamily="2" charset="0"/>
              </a:rPr>
              <a:t>verzonden</a:t>
            </a:r>
            <a:r>
              <a:rPr lang="nl-BE" sz="2000" i="1" kern="0" dirty="0">
                <a:solidFill>
                  <a:schemeClr val="tx1">
                    <a:lumMod val="75000"/>
                    <a:lumOff val="25000"/>
                  </a:schemeClr>
                </a:solidFill>
                <a:latin typeface="Maison Neue" panose="02000000000000000000" pitchFamily="2" charset="0"/>
              </a:rPr>
              <a:t> inventaris steeds overschrijven (als de weg aan de andere kant wel toegankelijk blijkt te zijn).</a:t>
            </a: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pic>
        <p:nvPicPr>
          <p:cNvPr id="3" name="Afbeelding 2">
            <a:extLst>
              <a:ext uri="{FF2B5EF4-FFF2-40B4-BE49-F238E27FC236}">
                <a16:creationId xmlns:a16="http://schemas.microsoft.com/office/drawing/2014/main" xmlns="" id="{D3F04899-4EFA-42CF-8587-D89685DAC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9612" y="692696"/>
            <a:ext cx="2774387" cy="6165304"/>
          </a:xfrm>
          <a:prstGeom prst="rect">
            <a:avLst/>
          </a:prstGeom>
        </p:spPr>
      </p:pic>
    </p:spTree>
    <p:extLst>
      <p:ext uri="{BB962C8B-B14F-4D97-AF65-F5344CB8AC3E}">
        <p14:creationId xmlns:p14="http://schemas.microsoft.com/office/powerpoint/2010/main" val="3640420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p:cNvSpPr txBox="1"/>
          <p:nvPr/>
        </p:nvSpPr>
        <p:spPr>
          <a:xfrm>
            <a:off x="0" y="378703"/>
            <a:ext cx="9144000" cy="461665"/>
          </a:xfrm>
          <a:prstGeom prst="rect">
            <a:avLst/>
          </a:prstGeom>
          <a:solidFill>
            <a:schemeClr val="bg1"/>
          </a:solidFill>
        </p:spPr>
        <p:txBody>
          <a:bodyPr wrap="square" lIns="91440" tIns="45720" rIns="91440" bIns="45720" rtlCol="0">
            <a:spAutoFit/>
          </a:bodyPr>
          <a:lstStyle/>
          <a:p>
            <a:pPr algn="ctr"/>
            <a:r>
              <a:rPr lang="fr-FR" sz="2400" dirty="0" err="1" smtClean="0">
                <a:solidFill>
                  <a:schemeClr val="tx1">
                    <a:lumMod val="75000"/>
                    <a:lumOff val="25000"/>
                  </a:schemeClr>
                </a:solidFill>
                <a:latin typeface="FugueHead" pitchFamily="50" charset="0"/>
              </a:rPr>
              <a:t>Gemeente</a:t>
            </a:r>
            <a:r>
              <a:rPr lang="fr-FR" sz="2400" dirty="0" smtClean="0">
                <a:solidFill>
                  <a:schemeClr val="tx1">
                    <a:lumMod val="75000"/>
                    <a:lumOff val="25000"/>
                  </a:schemeClr>
                </a:solidFill>
                <a:latin typeface="FugueHead" pitchFamily="50" charset="0"/>
              </a:rPr>
              <a:t> </a:t>
            </a:r>
            <a:r>
              <a:rPr lang="fr-FR" sz="2400" dirty="0" err="1">
                <a:solidFill>
                  <a:schemeClr val="tx1">
                    <a:lumMod val="75000"/>
                    <a:lumOff val="25000"/>
                  </a:schemeClr>
                </a:solidFill>
                <a:latin typeface="FugueHead" pitchFamily="50" charset="0"/>
              </a:rPr>
              <a:t>voor</a:t>
            </a:r>
            <a:r>
              <a:rPr lang="fr-FR" sz="2400" dirty="0">
                <a:solidFill>
                  <a:schemeClr val="tx1">
                    <a:lumMod val="75000"/>
                    <a:lumOff val="25000"/>
                  </a:schemeClr>
                </a:solidFill>
                <a:latin typeface="FugueHead" pitchFamily="50" charset="0"/>
              </a:rPr>
              <a:t> de </a:t>
            </a:r>
            <a:r>
              <a:rPr lang="fr-FR" sz="2400" dirty="0" err="1">
                <a:solidFill>
                  <a:schemeClr val="tx1">
                    <a:lumMod val="75000"/>
                    <a:lumOff val="25000"/>
                  </a:schemeClr>
                </a:solidFill>
                <a:latin typeface="FugueHead" pitchFamily="50" charset="0"/>
              </a:rPr>
              <a:t>toekomst</a:t>
            </a:r>
            <a:endParaRPr lang="fr-FR" sz="2400" dirty="0">
              <a:solidFill>
                <a:schemeClr val="tx1">
                  <a:lumMod val="75000"/>
                  <a:lumOff val="25000"/>
                </a:schemeClr>
              </a:solidFill>
              <a:latin typeface="FugueHead" pitchFamily="50" charset="0"/>
            </a:endParaRPr>
          </a:p>
        </p:txBody>
      </p:sp>
      <p:sp>
        <p:nvSpPr>
          <p:cNvPr id="2" name="Tekstvak 1"/>
          <p:cNvSpPr txBox="1"/>
          <p:nvPr/>
        </p:nvSpPr>
        <p:spPr>
          <a:xfrm>
            <a:off x="714375" y="1485900"/>
            <a:ext cx="5225777" cy="3174408"/>
          </a:xfrm>
          <a:prstGeom prst="rect">
            <a:avLst/>
          </a:prstGeom>
          <a:noFill/>
        </p:spPr>
        <p:txBody>
          <a:bodyPr wrap="square" lIns="57607" tIns="28804" rIns="57607" bIns="28804" rtlCol="0">
            <a:spAutoFit/>
          </a:bodyPr>
          <a:lstStyle/>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Levendige kernen met aangename woningen. </a:t>
            </a:r>
          </a:p>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Werk, de school, winkels dichtbij. </a:t>
            </a:r>
          </a:p>
          <a:p>
            <a:pPr marL="216027" indent="-216027">
              <a:lnSpc>
                <a:spcPct val="150000"/>
              </a:lnSpc>
              <a:buFont typeface="Arial" panose="020B0604020202020204" pitchFamily="34" charset="0"/>
              <a:buChar char="•"/>
            </a:pPr>
            <a:r>
              <a:rPr lang="nl-NL" sz="1500" u="sng" dirty="0">
                <a:solidFill>
                  <a:srgbClr val="010202"/>
                </a:solidFill>
                <a:latin typeface="Maison Neue" pitchFamily="2" charset="0"/>
                <a:cs typeface="Arial"/>
              </a:rPr>
              <a:t>Overal vlot naar toe, te voet, met de fiets </a:t>
            </a:r>
            <a:r>
              <a:rPr lang="nl-NL" sz="1500" dirty="0">
                <a:solidFill>
                  <a:srgbClr val="010202"/>
                </a:solidFill>
                <a:latin typeface="Maison Neue" pitchFamily="2" charset="0"/>
                <a:cs typeface="Arial"/>
              </a:rPr>
              <a:t>of een gedeelde elektrische wagen. </a:t>
            </a:r>
          </a:p>
          <a:p>
            <a:pPr marL="216027" indent="-216027">
              <a:lnSpc>
                <a:spcPct val="150000"/>
              </a:lnSpc>
              <a:buFont typeface="Arial" panose="020B0604020202020204" pitchFamily="34" charset="0"/>
              <a:buChar char="•"/>
            </a:pPr>
            <a:r>
              <a:rPr lang="nl-NL" sz="1500" u="sng" dirty="0">
                <a:solidFill>
                  <a:srgbClr val="010202"/>
                </a:solidFill>
                <a:latin typeface="Maison Neue" pitchFamily="2" charset="0"/>
                <a:cs typeface="Arial"/>
              </a:rPr>
              <a:t>Natuur krijgt ruimte én er is groen in de stad. </a:t>
            </a:r>
          </a:p>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De energie die we verbruiken is hernieuwbaar. </a:t>
            </a:r>
          </a:p>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De producten die we gebruiken zijn circulair. </a:t>
            </a:r>
          </a:p>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We delen met onze buurt. </a:t>
            </a:r>
          </a:p>
          <a:p>
            <a:pPr marL="216027" indent="-216027">
              <a:lnSpc>
                <a:spcPct val="150000"/>
              </a:lnSpc>
              <a:buFont typeface="Arial" panose="020B0604020202020204" pitchFamily="34" charset="0"/>
              <a:buChar char="•"/>
            </a:pPr>
            <a:r>
              <a:rPr lang="nl-NL" sz="1500" dirty="0">
                <a:solidFill>
                  <a:srgbClr val="010202"/>
                </a:solidFill>
                <a:latin typeface="Maison Neue" pitchFamily="2" charset="0"/>
                <a:cs typeface="Arial"/>
              </a:rPr>
              <a:t>Eten is lekker, gezond en lokaal geproduceerd</a:t>
            </a:r>
            <a:r>
              <a:rPr lang="nl-NL" sz="1500" dirty="0" smtClean="0">
                <a:solidFill>
                  <a:srgbClr val="010202"/>
                </a:solidFill>
                <a:latin typeface="Maison Neue" pitchFamily="2" charset="0"/>
                <a:cs typeface="Arial"/>
              </a:rPr>
              <a:t>.</a:t>
            </a: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677" y="1641645"/>
            <a:ext cx="2049835" cy="3018663"/>
          </a:xfrm>
          <a:prstGeom prst="rect">
            <a:avLst/>
          </a:prstGeom>
        </p:spPr>
      </p:pic>
      <p:sp>
        <p:nvSpPr>
          <p:cNvPr id="5" name="Tekstvak 4"/>
          <p:cNvSpPr txBox="1"/>
          <p:nvPr/>
        </p:nvSpPr>
        <p:spPr>
          <a:xfrm>
            <a:off x="714375" y="5586235"/>
            <a:ext cx="5400675" cy="721237"/>
          </a:xfrm>
          <a:prstGeom prst="rect">
            <a:avLst/>
          </a:prstGeom>
          <a:noFill/>
        </p:spPr>
        <p:txBody>
          <a:bodyPr wrap="square" lIns="57607" tIns="28804" rIns="57607" bIns="28804" rtlCol="0">
            <a:spAutoFit/>
          </a:bodyPr>
          <a:lstStyle/>
          <a:p>
            <a:pPr>
              <a:lnSpc>
                <a:spcPct val="150000"/>
              </a:lnSpc>
            </a:pPr>
            <a:endParaRPr lang="nl-NL" sz="1500" dirty="0" smtClean="0">
              <a:solidFill>
                <a:srgbClr val="010202"/>
              </a:solidFill>
              <a:latin typeface="Maison Neue" pitchFamily="2" charset="0"/>
              <a:cs typeface="Arial"/>
            </a:endParaRPr>
          </a:p>
          <a:p>
            <a:pPr marL="216027" indent="-216027">
              <a:lnSpc>
                <a:spcPct val="150000"/>
              </a:lnSpc>
              <a:buFont typeface="Arial" panose="020B0604020202020204" pitchFamily="34" charset="0"/>
              <a:buChar char="•"/>
            </a:pPr>
            <a:endParaRPr lang="nl-BE" sz="1500" dirty="0">
              <a:solidFill>
                <a:srgbClr val="010202"/>
              </a:solidFill>
              <a:latin typeface="Maison Neue" pitchFamily="2" charset="0"/>
              <a:cs typeface="Arial"/>
            </a:endParaRPr>
          </a:p>
        </p:txBody>
      </p:sp>
      <p:sp>
        <p:nvSpPr>
          <p:cNvPr id="7" name="Tekstvak 6"/>
          <p:cNvSpPr txBox="1"/>
          <p:nvPr/>
        </p:nvSpPr>
        <p:spPr>
          <a:xfrm>
            <a:off x="714375" y="5298203"/>
            <a:ext cx="7314009" cy="1067486"/>
          </a:xfrm>
          <a:prstGeom prst="rect">
            <a:avLst/>
          </a:prstGeom>
          <a:noFill/>
        </p:spPr>
        <p:txBody>
          <a:bodyPr wrap="square" lIns="57607" tIns="28804" rIns="57607" bIns="28804" rtlCol="0">
            <a:spAutoFit/>
          </a:bodyPr>
          <a:lstStyle/>
          <a:p>
            <a:pPr>
              <a:lnSpc>
                <a:spcPct val="150000"/>
              </a:lnSpc>
            </a:pPr>
            <a:r>
              <a:rPr lang="nl-NL" sz="1500" b="1" dirty="0" smtClean="0">
                <a:solidFill>
                  <a:srgbClr val="010202"/>
                </a:solidFill>
                <a:latin typeface="Maison Neue" pitchFamily="2" charset="0"/>
                <a:cs typeface="Arial"/>
              </a:rPr>
              <a:t>=&gt; Torhout: inventarisatie trage wegen op het volledige grondgebied &amp; </a:t>
            </a:r>
          </a:p>
          <a:p>
            <a:pPr>
              <a:lnSpc>
                <a:spcPct val="150000"/>
              </a:lnSpc>
            </a:pPr>
            <a:r>
              <a:rPr lang="nl-NL" sz="1500" b="1" dirty="0" smtClean="0">
                <a:solidFill>
                  <a:srgbClr val="010202"/>
                </a:solidFill>
                <a:latin typeface="Maison Neue" pitchFamily="2" charset="0"/>
                <a:cs typeface="Arial"/>
              </a:rPr>
              <a:t>opmaak “wensbeeld traag netwerk”</a:t>
            </a:r>
          </a:p>
          <a:p>
            <a:pPr marL="216027" indent="-216027">
              <a:lnSpc>
                <a:spcPct val="150000"/>
              </a:lnSpc>
              <a:buFont typeface="Arial" panose="020B0604020202020204" pitchFamily="34" charset="0"/>
              <a:buChar char="•"/>
            </a:pPr>
            <a:endParaRPr lang="nl-BE" sz="1500" dirty="0">
              <a:solidFill>
                <a:srgbClr val="010202"/>
              </a:solidFill>
              <a:latin typeface="Maison Neue" pitchFamily="2" charset="0"/>
              <a:cs typeface="Arial"/>
            </a:endParaRPr>
          </a:p>
        </p:txBody>
      </p:sp>
    </p:spTree>
    <p:extLst>
      <p:ext uri="{BB962C8B-B14F-4D97-AF65-F5344CB8AC3E}">
        <p14:creationId xmlns:p14="http://schemas.microsoft.com/office/powerpoint/2010/main" val="2188783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p:cNvPicPr>
            <a:picLocks noGrp="1" noChangeAspect="1" noChangeArrowheads="1"/>
          </p:cNvPicPr>
          <p:nvPr>
            <p:ph type="clipArt" sz="half" idx="4294967295"/>
          </p:nvPr>
        </p:nvPicPr>
        <p:blipFill>
          <a:blip r:embed="rId3" cstate="email">
            <a:extLst>
              <a:ext uri="{28A0092B-C50C-407E-A947-70E740481C1C}">
                <a14:useLocalDpi xmlns:a14="http://schemas.microsoft.com/office/drawing/2010/main"/>
              </a:ext>
            </a:extLst>
          </a:blip>
          <a:srcRect/>
          <a:stretch>
            <a:fillRect/>
          </a:stretch>
        </p:blipFill>
        <p:spPr>
          <a:xfrm>
            <a:off x="2984317" y="101600"/>
            <a:ext cx="2851826" cy="2085836"/>
          </a:xfrm>
          <a:noFill/>
        </p:spPr>
      </p:pic>
      <p:pic>
        <p:nvPicPr>
          <p:cNvPr id="26628" name="Picture 6"/>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3350"/>
          <a:stretch/>
        </p:blipFill>
        <p:spPr bwMode="auto">
          <a:xfrm>
            <a:off x="101601" y="2252716"/>
            <a:ext cx="2781116" cy="415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C:\Users\TW-L-27-zowie\Desktop\PRES\Beelden\NIEUW\probs\Elst\220-02 eind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14"/>
          <a:stretch/>
        </p:blipFill>
        <p:spPr bwMode="auto">
          <a:xfrm>
            <a:off x="6410960" y="2252716"/>
            <a:ext cx="2631439" cy="4155469"/>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TW-L-27-zowie\Desktop\PRES\Beelden\NIEUW\probs\geetbets\16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601" y="101600"/>
            <a:ext cx="2781115" cy="208583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TW-L-27-zowie\Desktop\PRES\Beelden\NIEUW\probs\Wannegem\17270_0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1747" b="-1"/>
          <a:stretch/>
        </p:blipFill>
        <p:spPr bwMode="auto">
          <a:xfrm>
            <a:off x="5902558" y="101600"/>
            <a:ext cx="3151488" cy="208583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Z:\documenten\03-Lokale trajecten\5 -- Limburg\OVERPELT\1 - INVENTARISEREN\Gegevens\kaart 39\weg 126 (39).jpg"/>
          <p:cNvPicPr>
            <a:picLocks noChangeAspect="1" noChangeArrowheads="1"/>
          </p:cNvPicPr>
          <p:nvPr/>
        </p:nvPicPr>
        <p:blipFill rotWithShape="1">
          <a:blip r:embed="rId8">
            <a:extLst>
              <a:ext uri="{28A0092B-C50C-407E-A947-70E740481C1C}">
                <a14:useLocalDpi xmlns:a14="http://schemas.microsoft.com/office/drawing/2010/main" val="0"/>
              </a:ext>
            </a:extLst>
          </a:blip>
          <a:srcRect t="4915" b="-1"/>
          <a:stretch/>
        </p:blipFill>
        <p:spPr bwMode="auto">
          <a:xfrm>
            <a:off x="3004637" y="2252716"/>
            <a:ext cx="3278270" cy="415546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p:cNvSpPr txBox="1">
            <a:spLocks noChangeArrowheads="1"/>
          </p:cNvSpPr>
          <p:nvPr/>
        </p:nvSpPr>
        <p:spPr>
          <a:xfrm>
            <a:off x="0" y="6453336"/>
            <a:ext cx="9144000" cy="404664"/>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000" dirty="0">
                <a:solidFill>
                  <a:schemeClr val="tx1">
                    <a:lumMod val="75000"/>
                    <a:lumOff val="25000"/>
                  </a:schemeClr>
                </a:solidFill>
              </a:rPr>
              <a:t>Afsluiting met poort, bareel, draad, hek, ketting,… </a:t>
            </a:r>
            <a:endParaRPr lang="nl-NL" altLang="nl-NL" sz="2000" dirty="0">
              <a:solidFill>
                <a:schemeClr val="tx1">
                  <a:lumMod val="75000"/>
                  <a:lumOff val="25000"/>
                </a:schemeClr>
              </a:solidFill>
            </a:endParaRPr>
          </a:p>
        </p:txBody>
      </p:sp>
    </p:spTree>
    <p:extLst>
      <p:ext uri="{BB962C8B-B14F-4D97-AF65-F5344CB8AC3E}">
        <p14:creationId xmlns:p14="http://schemas.microsoft.com/office/powerpoint/2010/main" val="1368065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4992"/>
          <a:stretch/>
        </p:blipFill>
        <p:spPr bwMode="auto">
          <a:xfrm>
            <a:off x="4652610" y="3285598"/>
            <a:ext cx="4392000" cy="312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C:\Users\TW-L-27-zowie\Desktop\PRES\Beelden\NIEUW\probs\ninove\20170922_10d2 (2) vanaf 10d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01" y="83579"/>
            <a:ext cx="2325180" cy="3100239"/>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TW-L-27-zowie\Desktop\PRES\Beelden\NIEUW\probs\ninove\IMG_20171121_14102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12" r="17401"/>
          <a:stretch/>
        </p:blipFill>
        <p:spPr bwMode="auto">
          <a:xfrm>
            <a:off x="6112565" y="99390"/>
            <a:ext cx="2927583" cy="30844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TW-L-27-zowie\Desktop\PRES\Beelden\NIEUW\probs\Wannegem\17260_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292" r="11886" b="8762"/>
          <a:stretch/>
        </p:blipFill>
        <p:spPr bwMode="auto">
          <a:xfrm>
            <a:off x="2525959" y="83580"/>
            <a:ext cx="3480713" cy="31002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a:xfrm>
            <a:off x="0" y="6453336"/>
            <a:ext cx="9144000" cy="404664"/>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000" dirty="0">
                <a:solidFill>
                  <a:schemeClr val="tx1">
                    <a:lumMod val="75000"/>
                    <a:lumOff val="25000"/>
                  </a:schemeClr>
                </a:solidFill>
              </a:rPr>
              <a:t>slecht toegankelijk: verwilderd, Putten, Drassig,…</a:t>
            </a:r>
            <a:endParaRPr lang="nl-NL" altLang="nl-NL" sz="2000" dirty="0">
              <a:solidFill>
                <a:schemeClr val="tx1">
                  <a:lumMod val="75000"/>
                  <a:lumOff val="25000"/>
                </a:schemeClr>
              </a:solidFill>
            </a:endParaRPr>
          </a:p>
        </p:txBody>
      </p:sp>
      <p:pic>
        <p:nvPicPr>
          <p:cNvPr id="8197" name="Picture 5" descr="C:\0 - GIS\WESTERLO\INV_Oosterwijk_Oevel\gegevens\Danny Mattheeusen\Beelden\174-05-EindeStraatje-Zui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8060" r="396"/>
          <a:stretch/>
        </p:blipFill>
        <p:spPr bwMode="auto">
          <a:xfrm>
            <a:off x="101600" y="3320087"/>
            <a:ext cx="4470400" cy="309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3451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stap 4: Wegbedding</a:t>
            </a:r>
          </a:p>
        </p:txBody>
      </p:sp>
      <p:sp>
        <p:nvSpPr>
          <p:cNvPr id="15" name="Rectangle 3"/>
          <p:cNvSpPr txBox="1">
            <a:spLocks noChangeArrowheads="1"/>
          </p:cNvSpPr>
          <p:nvPr/>
        </p:nvSpPr>
        <p:spPr>
          <a:xfrm>
            <a:off x="319156" y="1082200"/>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Verharding &amp; breedte</a:t>
            </a:r>
          </a:p>
          <a:p>
            <a:pPr marL="0" indent="0" eaLnBrk="1" hangingPunct="1">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Kies telkens uit de lijst</a:t>
            </a:r>
          </a:p>
          <a:p>
            <a:pPr marL="0" indent="0" eaLnBrk="1" hangingPunct="1">
              <a:spcAft>
                <a:spcPts val="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&gt; Verharding: - maak een keuze - </a:t>
            </a:r>
          </a:p>
          <a:p>
            <a:pPr marL="0" indent="0" eaLnBrk="1" hangingPunct="1">
              <a:spcBef>
                <a:spcPts val="0"/>
              </a:spcBef>
              <a:spcAft>
                <a:spcPts val="0"/>
              </a:spcAft>
              <a:buClr>
                <a:srgbClr val="336699"/>
              </a:buClr>
              <a:buSzPct val="130000"/>
              <a:buNone/>
              <a:defRPr/>
            </a:pPr>
            <a:r>
              <a:rPr lang="nl-BE" sz="2000" kern="0" dirty="0">
                <a:solidFill>
                  <a:schemeClr val="tx1">
                    <a:lumMod val="75000"/>
                    <a:lumOff val="25000"/>
                  </a:schemeClr>
                </a:solidFill>
                <a:latin typeface="Maison Neue" panose="02000000000000000000" pitchFamily="2" charset="0"/>
              </a:rPr>
              <a:t>&gt; Breedte: </a:t>
            </a:r>
            <a:r>
              <a:rPr lang="nl-BE" sz="2000" dirty="0">
                <a:solidFill>
                  <a:schemeClr val="tx1">
                    <a:lumMod val="75000"/>
                    <a:lumOff val="25000"/>
                  </a:schemeClr>
                </a:solidFill>
                <a:latin typeface="Maison Neue" panose="02000000000000000000" pitchFamily="2" charset="0"/>
              </a:rPr>
              <a:t>- maak een keuze - </a:t>
            </a:r>
          </a:p>
          <a:p>
            <a:pPr marL="0" indent="0" eaLnBrk="1" hangingPunct="1">
              <a:spcBef>
                <a:spcPts val="0"/>
              </a:spcBef>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&gt; Volgende</a:t>
            </a:r>
          </a:p>
          <a:p>
            <a:pPr marL="0" indent="0" eaLnBrk="1" hangingPunct="1">
              <a:spcBef>
                <a:spcPts val="0"/>
              </a:spcBef>
              <a:spcAft>
                <a:spcPts val="600"/>
              </a:spcAft>
              <a:buClr>
                <a:srgbClr val="336699"/>
              </a:buClr>
              <a:buSzPct val="130000"/>
              <a:buNone/>
              <a:defRPr/>
            </a:pPr>
            <a:endParaRPr lang="nl-BE" sz="2000" dirty="0">
              <a:solidFill>
                <a:schemeClr val="tx1">
                  <a:lumMod val="75000"/>
                  <a:lumOff val="25000"/>
                </a:schemeClr>
              </a:solidFill>
              <a:latin typeface="Maison Neue" panose="02000000000000000000" pitchFamily="2" charset="0"/>
            </a:endParaRPr>
          </a:p>
          <a:p>
            <a:pPr marL="0" indent="0" eaLnBrk="1" hangingPunct="1">
              <a:spcBef>
                <a:spcPts val="0"/>
              </a:spcBef>
              <a:spcAft>
                <a:spcPts val="4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pic>
        <p:nvPicPr>
          <p:cNvPr id="3" name="Afbeelding 2">
            <a:extLst>
              <a:ext uri="{FF2B5EF4-FFF2-40B4-BE49-F238E27FC236}">
                <a16:creationId xmlns:a16="http://schemas.microsoft.com/office/drawing/2014/main" xmlns="" id="{70E8A4D7-D436-43AE-AF55-2012EA1F2B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9068" y="1055493"/>
            <a:ext cx="2555776" cy="5679502"/>
          </a:xfrm>
          <a:prstGeom prst="rect">
            <a:avLst/>
          </a:prstGeom>
        </p:spPr>
      </p:pic>
    </p:spTree>
    <p:extLst>
      <p:ext uri="{BB962C8B-B14F-4D97-AF65-F5344CB8AC3E}">
        <p14:creationId xmlns:p14="http://schemas.microsoft.com/office/powerpoint/2010/main" val="2450326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6"/>
          <p:cNvSpPr>
            <a:spLocks noGrp="1" noChangeArrowheads="1"/>
          </p:cNvSpPr>
          <p:nvPr>
            <p:ph type="body" sz="half" idx="4294967295"/>
          </p:nvPr>
        </p:nvSpPr>
        <p:spPr>
          <a:xfrm>
            <a:off x="0" y="620713"/>
            <a:ext cx="2808288" cy="628650"/>
          </a:xfrm>
        </p:spPr>
        <p:txBody>
          <a:bodyPr/>
          <a:lstStyle/>
          <a:p>
            <a:pPr marL="0" indent="0" eaLnBrk="1" hangingPunct="1">
              <a:lnSpc>
                <a:spcPct val="90000"/>
              </a:lnSpc>
              <a:buFontTx/>
              <a:buNone/>
            </a:pPr>
            <a:endParaRPr lang="nl-BE" altLang="nl-BE" sz="1800"/>
          </a:p>
          <a:p>
            <a:pPr lvl="1" eaLnBrk="1" hangingPunct="1">
              <a:lnSpc>
                <a:spcPct val="90000"/>
              </a:lnSpc>
            </a:pPr>
            <a:endParaRPr lang="nl-NL" altLang="nl-BE" sz="1600"/>
          </a:p>
        </p:txBody>
      </p:sp>
      <p:pic>
        <p:nvPicPr>
          <p:cNvPr id="2050" name="Picture 2" descr="Z:\documenten\03-Lokale trajecten\3 -- Vlaams-Brabant\Opwijk\2016\Inventariseren\Gegevens\Opwijk - oost\Mia Van der Straeten\fotos kaart 22-28-34-40-45-46\kaart 46\138_vanaf paddebroek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2655" y="105057"/>
            <a:ext cx="3249216" cy="24369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W-L-27-zowie\Desktop\PRES\Beelden\NIEUW\©pvdh_20150422-007DSC_264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69" r="2313"/>
          <a:stretch/>
        </p:blipFill>
        <p:spPr bwMode="auto">
          <a:xfrm>
            <a:off x="101600" y="109249"/>
            <a:ext cx="290832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TW-L-27-zowie\Desktop\PRES\Beelden\NIEUW\DSC06307.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217" r="21672"/>
          <a:stretch/>
        </p:blipFill>
        <p:spPr bwMode="auto">
          <a:xfrm>
            <a:off x="6453976" y="109249"/>
            <a:ext cx="2588424" cy="4680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0 - GIS\WESTERLO\INV_Oosterwijk_Oevel\gegevens\Danny Mattheeusen\Beelden\34-06NnZ.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093" b="5886"/>
          <a:stretch/>
        </p:blipFill>
        <p:spPr bwMode="auto">
          <a:xfrm>
            <a:off x="3112655" y="2649918"/>
            <a:ext cx="3249216" cy="21393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101600" y="5013176"/>
            <a:ext cx="9042400" cy="1844824"/>
          </a:xfrm>
          <a:prstGeom prst="rect">
            <a:avLst/>
          </a:prstGeom>
          <a:solidFill>
            <a:schemeClr val="bg1"/>
          </a:solidFill>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pPr algn="l"/>
            <a:r>
              <a:rPr lang="nl-BE" altLang="nl-NL" sz="2000" dirty="0">
                <a:solidFill>
                  <a:schemeClr val="tx1">
                    <a:lumMod val="75000"/>
                    <a:lumOff val="25000"/>
                  </a:schemeClr>
                </a:solidFill>
              </a:rPr>
              <a:t>Onverhard (aarde, gras,…)</a:t>
            </a:r>
          </a:p>
          <a:p>
            <a:pPr algn="l"/>
            <a:r>
              <a:rPr lang="nl-BE" altLang="nl-NL" sz="2000" dirty="0" err="1">
                <a:solidFill>
                  <a:schemeClr val="tx1">
                    <a:lumMod val="75000"/>
                    <a:lumOff val="25000"/>
                  </a:schemeClr>
                </a:solidFill>
              </a:rPr>
              <a:t>Halfverhard</a:t>
            </a:r>
            <a:r>
              <a:rPr lang="nl-BE" altLang="nl-NL" sz="2000" dirty="0">
                <a:solidFill>
                  <a:schemeClr val="tx1">
                    <a:lumMod val="75000"/>
                    <a:lumOff val="25000"/>
                  </a:schemeClr>
                </a:solidFill>
              </a:rPr>
              <a:t> (grind, dolomiet, zand, kiezels, steenpuin,…)</a:t>
            </a:r>
          </a:p>
          <a:p>
            <a:pPr algn="l"/>
            <a:r>
              <a:rPr lang="nl-BE" altLang="nl-NL" sz="2000" dirty="0">
                <a:solidFill>
                  <a:schemeClr val="tx1">
                    <a:lumMod val="75000"/>
                    <a:lumOff val="25000"/>
                  </a:schemeClr>
                </a:solidFill>
              </a:rPr>
              <a:t>Verhard (beton, asfalt, tegels, kasseien, klinkers,…)</a:t>
            </a:r>
          </a:p>
          <a:p>
            <a:pPr algn="l"/>
            <a:endParaRPr lang="nl-BE" altLang="nl-NL" sz="2000" dirty="0">
              <a:solidFill>
                <a:schemeClr val="tx1">
                  <a:lumMod val="75000"/>
                  <a:lumOff val="25000"/>
                </a:schemeClr>
              </a:solidFill>
            </a:endParaRPr>
          </a:p>
          <a:p>
            <a:pPr algn="l"/>
            <a:r>
              <a:rPr lang="nl-BE" altLang="nl-NL" sz="2000" dirty="0">
                <a:solidFill>
                  <a:schemeClr val="tx1">
                    <a:lumMod val="75000"/>
                    <a:lumOff val="25000"/>
                  </a:schemeClr>
                </a:solidFill>
              </a:rPr>
              <a:t>Breedte: 1-2-3-4 meter / niet gekend</a:t>
            </a:r>
            <a:endParaRPr lang="nl-NL" altLang="nl-NL" sz="2000" dirty="0">
              <a:solidFill>
                <a:schemeClr val="tx1">
                  <a:lumMod val="75000"/>
                  <a:lumOff val="25000"/>
                </a:schemeClr>
              </a:solidFill>
            </a:endParaRPr>
          </a:p>
        </p:txBody>
      </p:sp>
    </p:spTree>
    <p:extLst>
      <p:ext uri="{BB962C8B-B14F-4D97-AF65-F5344CB8AC3E}">
        <p14:creationId xmlns:p14="http://schemas.microsoft.com/office/powerpoint/2010/main" val="3592033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Stap 5: Opmerking of advies</a:t>
            </a:r>
          </a:p>
        </p:txBody>
      </p:sp>
      <p:sp>
        <p:nvSpPr>
          <p:cNvPr id="15" name="Rectangle 3"/>
          <p:cNvSpPr txBox="1">
            <a:spLocks noChangeArrowheads="1"/>
          </p:cNvSpPr>
          <p:nvPr/>
        </p:nvSpPr>
        <p:spPr>
          <a:xfrm>
            <a:off x="319156" y="1082200"/>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endParaRPr lang="nl-BE" altLang="nl-BE" sz="2200" b="1" dirty="0">
              <a:solidFill>
                <a:schemeClr val="tx1">
                  <a:lumMod val="75000"/>
                  <a:lumOff val="25000"/>
                </a:schemeClr>
              </a:solidFill>
              <a:latin typeface="Maison Neue" panose="02000000000000000000" pitchFamily="2" charset="0"/>
            </a:endParaRPr>
          </a:p>
          <a:p>
            <a:pPr marL="0" indent="0" eaLnBrk="1" hangingPunct="1">
              <a:spcBef>
                <a:spcPts val="0"/>
              </a:spcBef>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Geef een opmerking of advies bij deze weg (optioneel)</a:t>
            </a:r>
          </a:p>
          <a:p>
            <a:pPr marL="0" indent="0" eaLnBrk="1" hangingPunct="1">
              <a:spcBef>
                <a:spcPts val="0"/>
              </a:spcBef>
              <a:spcAft>
                <a:spcPts val="4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pic>
        <p:nvPicPr>
          <p:cNvPr id="3" name="Afbeelding 2" descr="Afbeelding met tekst&#10;&#10;Automatisch gegenereerde beschrijving">
            <a:extLst>
              <a:ext uri="{FF2B5EF4-FFF2-40B4-BE49-F238E27FC236}">
                <a16:creationId xmlns:a16="http://schemas.microsoft.com/office/drawing/2014/main" xmlns="" id="{7E0DCE1F-57A3-44C6-B859-5D42D358D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668" y="936884"/>
            <a:ext cx="2677176" cy="5949280"/>
          </a:xfrm>
          <a:prstGeom prst="rect">
            <a:avLst/>
          </a:prstGeom>
        </p:spPr>
      </p:pic>
    </p:spTree>
    <p:extLst>
      <p:ext uri="{BB962C8B-B14F-4D97-AF65-F5344CB8AC3E}">
        <p14:creationId xmlns:p14="http://schemas.microsoft.com/office/powerpoint/2010/main" val="14260433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Teken een nieuwe weg in</a:t>
            </a:r>
          </a:p>
        </p:txBody>
      </p:sp>
      <p:sp>
        <p:nvSpPr>
          <p:cNvPr id="15" name="Rectangle 3"/>
          <p:cNvSpPr txBox="1">
            <a:spLocks noChangeArrowheads="1"/>
          </p:cNvSpPr>
          <p:nvPr/>
        </p:nvSpPr>
        <p:spPr>
          <a:xfrm>
            <a:off x="319156" y="1082200"/>
            <a:ext cx="5404972" cy="5658648"/>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Ken je een weg die ontbreekt?</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Tik rechtsboven</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Kies ‘nieuwe weg tekenen’</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Beginpunt: klik op ‘punt op locatie’</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Wandel de weg volledig af en klik af en toe op ‘punt op locatie’, zo weet de GPS waar je bent</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Eindpunt: klik op ‘punt op locatie’</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Klik op ‘lijn is klaar’</a:t>
            </a: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Er wordt een vragenlijst opgehaald zodat de weg kan worden geïnventariseerd</a:t>
            </a:r>
          </a:p>
          <a:p>
            <a:pPr marL="0" indent="0" eaLnBrk="1" hangingPunct="1">
              <a:spcAft>
                <a:spcPts val="600"/>
              </a:spcAft>
              <a:buClr>
                <a:srgbClr val="336699"/>
              </a:buClr>
              <a:buSzPct val="130000"/>
              <a:buNone/>
              <a:defRPr/>
            </a:pPr>
            <a:endParaRPr lang="nl-BE" altLang="nl-BE" sz="22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altLang="nl-BE" sz="22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altLang="nl-BE" sz="22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altLang="nl-BE" sz="22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altLang="nl-BE" sz="22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r>
              <a:rPr lang="nl-BE" altLang="nl-BE" sz="2200" dirty="0">
                <a:solidFill>
                  <a:schemeClr val="tx1">
                    <a:lumMod val="75000"/>
                    <a:lumOff val="25000"/>
                  </a:schemeClr>
                </a:solidFill>
                <a:latin typeface="Maison Neue" panose="02000000000000000000" pitchFamily="2" charset="0"/>
              </a:rPr>
              <a:t> </a:t>
            </a:r>
            <a:endParaRPr lang="nl-BE" sz="2000" kern="0" dirty="0">
              <a:solidFill>
                <a:schemeClr val="tx1">
                  <a:lumMod val="75000"/>
                  <a:lumOff val="25000"/>
                </a:schemeClr>
              </a:solidFill>
              <a:latin typeface="Maison Neue" panose="02000000000000000000" pitchFamily="2" charset="0"/>
            </a:endParaRPr>
          </a:p>
          <a:p>
            <a:pPr marL="0" indent="0" eaLnBrk="1" hangingPunct="1">
              <a:spcBef>
                <a:spcPts val="0"/>
              </a:spcBef>
              <a:spcAft>
                <a:spcPts val="600"/>
              </a:spcAft>
              <a:buClr>
                <a:srgbClr val="336699"/>
              </a:buClr>
              <a:buSzPct val="130000"/>
              <a:buNone/>
              <a:defRPr/>
            </a:pPr>
            <a:endParaRPr lang="nl-BE" sz="2000" dirty="0">
              <a:solidFill>
                <a:schemeClr val="tx1">
                  <a:lumMod val="75000"/>
                  <a:lumOff val="25000"/>
                </a:schemeClr>
              </a:solidFill>
              <a:latin typeface="Maison Neue" panose="02000000000000000000" pitchFamily="2" charset="0"/>
            </a:endParaRPr>
          </a:p>
          <a:p>
            <a:pPr marL="0" indent="0" eaLnBrk="1" hangingPunct="1">
              <a:spcBef>
                <a:spcPts val="0"/>
              </a:spcBef>
              <a:spcAft>
                <a:spcPts val="4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2000" kern="0" dirty="0">
              <a:solidFill>
                <a:schemeClr val="tx1">
                  <a:lumMod val="75000"/>
                  <a:lumOff val="25000"/>
                </a:schemeClr>
              </a:solidFill>
              <a:latin typeface="Maison Neue" panose="02000000000000000000" pitchFamily="2" charset="0"/>
            </a:endParaRPr>
          </a:p>
        </p:txBody>
      </p:sp>
      <p:pic>
        <p:nvPicPr>
          <p:cNvPr id="3" name="Afbeelding 2">
            <a:extLst>
              <a:ext uri="{FF2B5EF4-FFF2-40B4-BE49-F238E27FC236}">
                <a16:creationId xmlns:a16="http://schemas.microsoft.com/office/drawing/2014/main" xmlns="" id="{888E1D56-58B8-4608-89B1-693B10959268}"/>
              </a:ext>
            </a:extLst>
          </p:cNvPr>
          <p:cNvPicPr>
            <a:picLocks noChangeAspect="1"/>
          </p:cNvPicPr>
          <p:nvPr/>
        </p:nvPicPr>
        <p:blipFill>
          <a:blip r:embed="rId3"/>
          <a:stretch>
            <a:fillRect/>
          </a:stretch>
        </p:blipFill>
        <p:spPr>
          <a:xfrm>
            <a:off x="2865418" y="1556792"/>
            <a:ext cx="312447" cy="396274"/>
          </a:xfrm>
          <a:prstGeom prst="rect">
            <a:avLst/>
          </a:prstGeom>
        </p:spPr>
      </p:pic>
      <p:pic>
        <p:nvPicPr>
          <p:cNvPr id="5" name="Afbeelding 4">
            <a:extLst>
              <a:ext uri="{FF2B5EF4-FFF2-40B4-BE49-F238E27FC236}">
                <a16:creationId xmlns:a16="http://schemas.microsoft.com/office/drawing/2014/main" xmlns="" id="{D32F0C66-4014-4408-95D7-C13530894084}"/>
              </a:ext>
            </a:extLst>
          </p:cNvPr>
          <p:cNvPicPr>
            <a:picLocks noChangeAspect="1"/>
          </p:cNvPicPr>
          <p:nvPr/>
        </p:nvPicPr>
        <p:blipFill rotWithShape="1">
          <a:blip r:embed="rId4"/>
          <a:srcRect l="37400" t="-400" r="37401"/>
          <a:stretch/>
        </p:blipFill>
        <p:spPr>
          <a:xfrm>
            <a:off x="5845132" y="1082200"/>
            <a:ext cx="2304255" cy="5164038"/>
          </a:xfrm>
          <a:prstGeom prst="rect">
            <a:avLst/>
          </a:prstGeom>
        </p:spPr>
      </p:pic>
    </p:spTree>
    <p:extLst>
      <p:ext uri="{BB962C8B-B14F-4D97-AF65-F5344CB8AC3E}">
        <p14:creationId xmlns:p14="http://schemas.microsoft.com/office/powerpoint/2010/main" val="924886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Aandachtspunten &amp; tips</a:t>
            </a:r>
          </a:p>
        </p:txBody>
      </p:sp>
      <p:sp>
        <p:nvSpPr>
          <p:cNvPr id="8" name="Rectangle 3"/>
          <p:cNvSpPr txBox="1">
            <a:spLocks noChangeArrowheads="1"/>
          </p:cNvSpPr>
          <p:nvPr/>
        </p:nvSpPr>
        <p:spPr>
          <a:xfrm>
            <a:off x="395536" y="1096715"/>
            <a:ext cx="7848872" cy="4564533"/>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Let op</a:t>
            </a:r>
          </a:p>
          <a:p>
            <a:pPr marL="0" indent="0" eaLnBrk="1" hangingPunct="1">
              <a:spcAft>
                <a:spcPts val="600"/>
              </a:spcAft>
              <a:buClr>
                <a:srgbClr val="336699"/>
              </a:buClr>
              <a:buSzPct val="130000"/>
              <a:buNone/>
              <a:defRPr/>
            </a:pPr>
            <a:r>
              <a:rPr lang="nl-BE" sz="1800" dirty="0">
                <a:solidFill>
                  <a:schemeClr val="tx1">
                    <a:lumMod val="75000"/>
                    <a:lumOff val="25000"/>
                  </a:schemeClr>
                </a:solidFill>
                <a:latin typeface="Maison Neue" panose="02000000000000000000" pitchFamily="2" charset="0"/>
              </a:rPr>
              <a:t>Vergeet niet telkens van wegsegment te veranderen.</a:t>
            </a:r>
          </a:p>
          <a:p>
            <a:pPr marL="0" indent="0" eaLnBrk="1" hangingPunct="1">
              <a:spcAft>
                <a:spcPts val="600"/>
              </a:spcAft>
              <a:buClr>
                <a:srgbClr val="336699"/>
              </a:buClr>
              <a:buSzPct val="130000"/>
              <a:buNone/>
              <a:defRPr/>
            </a:pPr>
            <a:r>
              <a:rPr lang="nl-BE" sz="1800" dirty="0">
                <a:solidFill>
                  <a:schemeClr val="tx1">
                    <a:lumMod val="75000"/>
                    <a:lumOff val="25000"/>
                  </a:schemeClr>
                </a:solidFill>
                <a:latin typeface="Maison Neue" panose="02000000000000000000" pitchFamily="2" charset="0"/>
              </a:rPr>
              <a:t>Nadat je een inventaris hebt verzonden, worden de kleuren een tijdje later automatisch aangepast </a:t>
            </a:r>
          </a:p>
          <a:p>
            <a:pPr marL="0" indent="0" eaLnBrk="1" hangingPunct="1">
              <a:spcAft>
                <a:spcPts val="600"/>
              </a:spcAft>
              <a:buClr>
                <a:srgbClr val="336699"/>
              </a:buClr>
              <a:buSzPct val="130000"/>
              <a:buNone/>
              <a:defRPr/>
            </a:pPr>
            <a:endParaRPr lang="nl-BE" sz="18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18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BE" sz="18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NL" sz="1800" dirty="0" smtClean="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endParaRPr lang="nl-NL" sz="1800" dirty="0">
              <a:solidFill>
                <a:schemeClr val="tx1">
                  <a:lumMod val="75000"/>
                  <a:lumOff val="25000"/>
                </a:schemeClr>
              </a:solidFill>
              <a:latin typeface="Maison Neue" panose="02000000000000000000" pitchFamily="2" charset="0"/>
            </a:endParaRPr>
          </a:p>
          <a:p>
            <a:pPr marL="0" indent="0" eaLnBrk="1" hangingPunct="1">
              <a:spcAft>
                <a:spcPts val="600"/>
              </a:spcAft>
              <a:buClr>
                <a:srgbClr val="336699"/>
              </a:buClr>
              <a:buSzPct val="130000"/>
              <a:buNone/>
              <a:defRPr/>
            </a:pPr>
            <a:r>
              <a:rPr lang="nl-NL" sz="1800" dirty="0" smtClean="0">
                <a:solidFill>
                  <a:schemeClr val="tx1">
                    <a:lumMod val="75000"/>
                    <a:lumOff val="25000"/>
                  </a:schemeClr>
                </a:solidFill>
                <a:latin typeface="Maison Neue" panose="02000000000000000000" pitchFamily="2" charset="0"/>
              </a:rPr>
              <a:t>De </a:t>
            </a:r>
            <a:r>
              <a:rPr lang="nl-NL" sz="1800" dirty="0">
                <a:solidFill>
                  <a:schemeClr val="tx1">
                    <a:lumMod val="75000"/>
                    <a:lumOff val="25000"/>
                  </a:schemeClr>
                </a:solidFill>
                <a:latin typeface="Maison Neue" panose="02000000000000000000" pitchFamily="2" charset="0"/>
              </a:rPr>
              <a:t>gegevens die je voor een weg hebt verzonden kan je bij een fout steeds overschrijven met een nieuwe inventaris. </a:t>
            </a:r>
          </a:p>
          <a:p>
            <a:pPr marL="0" indent="0" eaLnBrk="1" hangingPunct="1">
              <a:spcAft>
                <a:spcPts val="600"/>
              </a:spcAft>
              <a:buClr>
                <a:srgbClr val="336699"/>
              </a:buClr>
              <a:buSzPct val="130000"/>
              <a:buNone/>
              <a:defRPr/>
            </a:pPr>
            <a:r>
              <a:rPr lang="nl-NL" sz="1800" dirty="0">
                <a:solidFill>
                  <a:schemeClr val="tx1">
                    <a:lumMod val="75000"/>
                    <a:lumOff val="25000"/>
                  </a:schemeClr>
                </a:solidFill>
                <a:latin typeface="Maison Neue" panose="02000000000000000000" pitchFamily="2" charset="0"/>
              </a:rPr>
              <a:t>Duid geïnventariseerde wegen eventueel aan op de papieren kaart.</a:t>
            </a:r>
          </a:p>
          <a:p>
            <a:pPr marL="0" indent="0" eaLnBrk="1" hangingPunct="1">
              <a:spcAft>
                <a:spcPts val="600"/>
              </a:spcAft>
              <a:buClr>
                <a:srgbClr val="336699"/>
              </a:buClr>
              <a:buSzPct val="130000"/>
              <a:buNone/>
              <a:defRPr/>
            </a:pPr>
            <a:r>
              <a:rPr lang="nl-NL" sz="1800" dirty="0">
                <a:solidFill>
                  <a:schemeClr val="tx1">
                    <a:lumMod val="75000"/>
                    <a:lumOff val="25000"/>
                  </a:schemeClr>
                </a:solidFill>
                <a:latin typeface="Maison Neue" panose="02000000000000000000" pitchFamily="2" charset="0"/>
              </a:rPr>
              <a:t>Lukt het niet? Kijk eens op </a:t>
            </a:r>
            <a:r>
              <a:rPr lang="nl-NL" sz="1800" dirty="0">
                <a:solidFill>
                  <a:schemeClr val="tx1">
                    <a:lumMod val="75000"/>
                    <a:lumOff val="25000"/>
                  </a:schemeClr>
                </a:solidFill>
                <a:latin typeface="Verdana Pro" panose="020B0604030504040204" pitchFamily="34" charset="0"/>
                <a:hlinkClick r:id="rId2"/>
              </a:rPr>
              <a:t>https://tragewegen.github.io/inventariseren_myobs/</a:t>
            </a:r>
            <a:r>
              <a:rPr lang="nl-NL" sz="1800" dirty="0">
                <a:solidFill>
                  <a:schemeClr val="tx1">
                    <a:lumMod val="75000"/>
                    <a:lumOff val="25000"/>
                  </a:schemeClr>
                </a:solidFill>
                <a:latin typeface="Verdana Pro" panose="020B0604030504040204" pitchFamily="34" charset="0"/>
              </a:rPr>
              <a:t> </a:t>
            </a:r>
            <a:r>
              <a:rPr lang="nl-BE" sz="1800" dirty="0">
                <a:solidFill>
                  <a:schemeClr val="tx1">
                    <a:lumMod val="75000"/>
                    <a:lumOff val="25000"/>
                  </a:schemeClr>
                </a:solidFill>
                <a:latin typeface="Maison Neue" panose="02000000000000000000" pitchFamily="2" charset="0"/>
              </a:rPr>
              <a:t>voor </a:t>
            </a:r>
            <a:r>
              <a:rPr lang="nl-BE" sz="1800" dirty="0" smtClean="0">
                <a:solidFill>
                  <a:schemeClr val="tx1">
                    <a:lumMod val="75000"/>
                    <a:lumOff val="25000"/>
                  </a:schemeClr>
                </a:solidFill>
                <a:latin typeface="Maison Neue" panose="02000000000000000000" pitchFamily="2" charset="0"/>
              </a:rPr>
              <a:t>instructiefilmpjes</a:t>
            </a:r>
            <a:endParaRPr lang="nl-NL" sz="1800" dirty="0">
              <a:solidFill>
                <a:schemeClr val="tx1">
                  <a:lumMod val="75000"/>
                  <a:lumOff val="25000"/>
                </a:schemeClr>
              </a:solidFill>
              <a:latin typeface="Maison Neue" panose="02000000000000000000" pitchFamily="2" charset="0"/>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395536" y="2708920"/>
            <a:ext cx="4059836" cy="1756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223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395536" y="1096715"/>
            <a:ext cx="8280920" cy="5644653"/>
          </a:xfrm>
          <a:prstGeom prst="rect">
            <a:avLst/>
          </a:prstGeom>
        </p:spPr>
        <p:txBody>
          <a:bodyPr/>
          <a:lstStyle>
            <a:lvl1pPr marL="342900" indent="-342900" algn="l" rtl="0" eaLnBrk="0" fontAlgn="base" hangingPunct="0">
              <a:spcBef>
                <a:spcPct val="20000"/>
              </a:spcBef>
              <a:spcAft>
                <a:spcPct val="0"/>
              </a:spcAft>
              <a:buChar char="•"/>
              <a:defRPr sz="2400">
                <a:solidFill>
                  <a:srgbClr val="3366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6699"/>
                </a:solidFill>
                <a:latin typeface="+mn-lt"/>
                <a:cs typeface="+mn-cs"/>
              </a:defRPr>
            </a:lvl2pPr>
            <a:lvl3pPr marL="1143000" indent="-228600" algn="l" rtl="0" eaLnBrk="0" fontAlgn="base" hangingPunct="0">
              <a:spcBef>
                <a:spcPct val="20000"/>
              </a:spcBef>
              <a:spcAft>
                <a:spcPct val="0"/>
              </a:spcAft>
              <a:buChar char="•"/>
              <a:defRPr>
                <a:solidFill>
                  <a:srgbClr val="336699"/>
                </a:solidFill>
                <a:latin typeface="+mn-lt"/>
                <a:cs typeface="+mn-cs"/>
              </a:defRPr>
            </a:lvl3pPr>
            <a:lvl4pPr marL="1600200" indent="-228600" algn="l" rtl="0" eaLnBrk="0" fontAlgn="base" hangingPunct="0">
              <a:spcBef>
                <a:spcPct val="20000"/>
              </a:spcBef>
              <a:spcAft>
                <a:spcPct val="0"/>
              </a:spcAft>
              <a:buChar char="–"/>
              <a:defRPr sz="1600">
                <a:solidFill>
                  <a:srgbClr val="336699"/>
                </a:solidFill>
                <a:latin typeface="+mn-lt"/>
                <a:cs typeface="+mn-cs"/>
              </a:defRPr>
            </a:lvl4pPr>
            <a:lvl5pPr marL="2057400" indent="-228600" algn="l" rtl="0" eaLnBrk="0" fontAlgn="base" hangingPunct="0">
              <a:spcBef>
                <a:spcPct val="20000"/>
              </a:spcBef>
              <a:spcAft>
                <a:spcPct val="0"/>
              </a:spcAft>
              <a:buChar char="»"/>
              <a:defRPr sz="1400">
                <a:solidFill>
                  <a:srgbClr val="336699"/>
                </a:solidFill>
                <a:latin typeface="+mn-lt"/>
                <a:cs typeface="+mn-cs"/>
              </a:defRPr>
            </a:lvl5pPr>
            <a:lvl6pPr marL="2514600" indent="-228600" algn="l" rtl="0" fontAlgn="base">
              <a:spcBef>
                <a:spcPct val="20000"/>
              </a:spcBef>
              <a:spcAft>
                <a:spcPct val="0"/>
              </a:spcAft>
              <a:buChar char="»"/>
              <a:defRPr sz="1400">
                <a:solidFill>
                  <a:srgbClr val="336699"/>
                </a:solidFill>
                <a:latin typeface="+mn-lt"/>
                <a:cs typeface="+mn-cs"/>
              </a:defRPr>
            </a:lvl6pPr>
            <a:lvl7pPr marL="2971800" indent="-228600" algn="l" rtl="0" fontAlgn="base">
              <a:spcBef>
                <a:spcPct val="20000"/>
              </a:spcBef>
              <a:spcAft>
                <a:spcPct val="0"/>
              </a:spcAft>
              <a:buChar char="»"/>
              <a:defRPr sz="1400">
                <a:solidFill>
                  <a:srgbClr val="336699"/>
                </a:solidFill>
                <a:latin typeface="+mn-lt"/>
                <a:cs typeface="+mn-cs"/>
              </a:defRPr>
            </a:lvl7pPr>
            <a:lvl8pPr marL="3429000" indent="-228600" algn="l" rtl="0" fontAlgn="base">
              <a:spcBef>
                <a:spcPct val="20000"/>
              </a:spcBef>
              <a:spcAft>
                <a:spcPct val="0"/>
              </a:spcAft>
              <a:buChar char="»"/>
              <a:defRPr sz="1400">
                <a:solidFill>
                  <a:srgbClr val="336699"/>
                </a:solidFill>
                <a:latin typeface="+mn-lt"/>
                <a:cs typeface="+mn-cs"/>
              </a:defRPr>
            </a:lvl8pPr>
            <a:lvl9pPr marL="3886200" indent="-228600" algn="l" rtl="0" fontAlgn="base">
              <a:spcBef>
                <a:spcPct val="20000"/>
              </a:spcBef>
              <a:spcAft>
                <a:spcPct val="0"/>
              </a:spcAft>
              <a:buChar char="»"/>
              <a:defRPr sz="1400">
                <a:solidFill>
                  <a:srgbClr val="336699"/>
                </a:solidFill>
                <a:latin typeface="+mn-lt"/>
                <a:cs typeface="+mn-cs"/>
              </a:defRPr>
            </a:lvl9pPr>
          </a:lstStyle>
          <a:p>
            <a:pPr marL="0" indent="0" eaLnBrk="1" hangingPunct="1">
              <a:spcAft>
                <a:spcPts val="600"/>
              </a:spcAft>
              <a:buClr>
                <a:srgbClr val="336699"/>
              </a:buClr>
              <a:buSzPct val="130000"/>
              <a:buNone/>
              <a:defRPr/>
            </a:pPr>
            <a:r>
              <a:rPr lang="nl-BE" sz="2200" b="1" dirty="0">
                <a:solidFill>
                  <a:schemeClr val="tx1">
                    <a:lumMod val="75000"/>
                    <a:lumOff val="25000"/>
                  </a:schemeClr>
                </a:solidFill>
                <a:latin typeface="Maison Neue" panose="02000000000000000000" pitchFamily="2" charset="0"/>
              </a:rPr>
              <a:t>Na het terreinwerk</a:t>
            </a:r>
          </a:p>
          <a:p>
            <a:pPr mar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Zet je internet en gps uit</a:t>
            </a:r>
          </a:p>
          <a:p>
            <a:pPr marL="0" indent="0" eaLnBrk="1" hangingPunct="1">
              <a:spcAft>
                <a:spcPts val="600"/>
              </a:spcAft>
              <a:buClr>
                <a:srgbClr val="336699"/>
              </a:buClr>
              <a:buSzPct val="130000"/>
              <a:buNone/>
              <a:defRPr/>
            </a:pPr>
            <a:r>
              <a:rPr lang="nl-BE" altLang="nl-BE" sz="2200" b="1" dirty="0">
                <a:solidFill>
                  <a:schemeClr val="tx1">
                    <a:lumMod val="75000"/>
                    <a:lumOff val="25000"/>
                  </a:schemeClr>
                </a:solidFill>
                <a:latin typeface="Maison Neue" panose="02000000000000000000" pitchFamily="2" charset="0"/>
              </a:rPr>
              <a:t>Terug thuis</a:t>
            </a:r>
          </a:p>
          <a:p>
            <a:pPr marL="0" indent="0" eaLnBrk="1" hangingPunct="1">
              <a:spcAft>
                <a:spcPts val="600"/>
              </a:spcAft>
              <a:buClr>
                <a:srgbClr val="336699"/>
              </a:buClr>
              <a:buSzPct val="130000"/>
              <a:buNone/>
              <a:defRPr/>
            </a:pPr>
            <a:r>
              <a:rPr lang="nl-BE" sz="2000" dirty="0">
                <a:solidFill>
                  <a:schemeClr val="tx1">
                    <a:lumMod val="75000"/>
                    <a:lumOff val="25000"/>
                  </a:schemeClr>
                </a:solidFill>
                <a:latin typeface="Maison Neue" panose="02000000000000000000" pitchFamily="2" charset="0"/>
              </a:rPr>
              <a:t>1. Schakel wifi in</a:t>
            </a:r>
            <a:endParaRPr lang="nl-NL" sz="2000" dirty="0">
              <a:solidFill>
                <a:schemeClr val="tx1">
                  <a:lumMod val="75000"/>
                  <a:lumOff val="25000"/>
                </a:schemeClr>
              </a:solidFill>
              <a:latin typeface="Maison Neue" panose="02000000000000000000" pitchFamily="2" charset="0"/>
            </a:endParaRP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2. Klik op ‘mijn locatie’ rechtsonder zodat ‘locatie volgen’ uit staat</a:t>
            </a: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3. Verlaat je campagne en klik linksboven</a:t>
            </a:r>
          </a:p>
          <a:p>
            <a:pPr marL="0" lvl="0" indent="0" eaLnBrk="1" hangingPunct="1">
              <a:spcAft>
                <a:spcPts val="60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3. Klik op ‘Foto verzendlijst’</a:t>
            </a:r>
          </a:p>
          <a:p>
            <a:pPr marL="0" indent="0" eaLnBrk="1" hangingPunct="1">
              <a:spcAft>
                <a:spcPts val="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4. Klik rechtsboven </a:t>
            </a:r>
          </a:p>
          <a:p>
            <a:pPr marL="0" indent="0" eaLnBrk="1" hangingPunct="1">
              <a:spcAft>
                <a:spcPts val="0"/>
              </a:spcAft>
              <a:buClr>
                <a:srgbClr val="336699"/>
              </a:buClr>
              <a:buSzPct val="130000"/>
              <a:buNone/>
              <a:defRPr/>
            </a:pPr>
            <a:r>
              <a:rPr lang="nl-NL" sz="2000" dirty="0">
                <a:solidFill>
                  <a:schemeClr val="tx1">
                    <a:lumMod val="75000"/>
                    <a:lumOff val="25000"/>
                  </a:schemeClr>
                </a:solidFill>
                <a:latin typeface="Maison Neue" panose="02000000000000000000" pitchFamily="2" charset="0"/>
              </a:rPr>
              <a:t>5. Klik op ‘foto’s nu verzenden</a:t>
            </a:r>
            <a:r>
              <a:rPr lang="nl-NL" sz="2000" dirty="0" smtClean="0">
                <a:solidFill>
                  <a:schemeClr val="tx1">
                    <a:lumMod val="75000"/>
                    <a:lumOff val="25000"/>
                  </a:schemeClr>
                </a:solidFill>
                <a:latin typeface="Maison Neue" panose="02000000000000000000" pitchFamily="2" charset="0"/>
              </a:rPr>
              <a:t>’</a:t>
            </a:r>
          </a:p>
          <a:p>
            <a:pPr marL="0" indent="0" eaLnBrk="1" hangingPunct="1">
              <a:spcAft>
                <a:spcPts val="0"/>
              </a:spcAft>
              <a:buClr>
                <a:srgbClr val="336699"/>
              </a:buClr>
              <a:buSzPct val="130000"/>
              <a:buNone/>
              <a:defRPr/>
            </a:pPr>
            <a:r>
              <a:rPr lang="nl-NL" sz="2000" dirty="0" smtClean="0">
                <a:solidFill>
                  <a:schemeClr val="tx1">
                    <a:lumMod val="75000"/>
                    <a:lumOff val="25000"/>
                  </a:schemeClr>
                </a:solidFill>
                <a:latin typeface="Maison Neue" panose="02000000000000000000" pitchFamily="2" charset="0"/>
              </a:rPr>
              <a:t>6. </a:t>
            </a:r>
            <a:r>
              <a:rPr lang="nl-NL" sz="2000" dirty="0">
                <a:solidFill>
                  <a:schemeClr val="tx1">
                    <a:lumMod val="75000"/>
                    <a:lumOff val="25000"/>
                  </a:schemeClr>
                </a:solidFill>
                <a:latin typeface="Maison Neue" panose="02000000000000000000" pitchFamily="2" charset="0"/>
              </a:rPr>
              <a:t>Stuur als je klaar bent met je km-hokje een mail naar </a:t>
            </a:r>
            <a:r>
              <a:rPr lang="nl-NL" sz="2000" dirty="0">
                <a:solidFill>
                  <a:srgbClr val="8981D3"/>
                </a:solidFill>
                <a:latin typeface="Maison Neue" panose="02000000000000000000" pitchFamily="2" charset="0"/>
              </a:rPr>
              <a:t>sitske.degroote@tragewegen.be</a:t>
            </a:r>
            <a:r>
              <a:rPr lang="nl-NL" sz="2000" dirty="0">
                <a:solidFill>
                  <a:schemeClr val="tx1">
                    <a:lumMod val="75000"/>
                    <a:lumOff val="25000"/>
                  </a:schemeClr>
                </a:solidFill>
                <a:latin typeface="Maison Neue" panose="02000000000000000000" pitchFamily="2" charset="0"/>
              </a:rPr>
              <a:t> zodat je gegevens nagekeken kunnen worden.</a:t>
            </a:r>
          </a:p>
          <a:p>
            <a:pPr marL="0" indent="0" eaLnBrk="1" hangingPunct="1">
              <a:spcAft>
                <a:spcPts val="0"/>
              </a:spcAft>
              <a:buClr>
                <a:srgbClr val="336699"/>
              </a:buClr>
              <a:buSzPct val="130000"/>
              <a:buNone/>
              <a:defRPr/>
            </a:pPr>
            <a:endParaRPr lang="nl-NL" sz="2000" dirty="0">
              <a:solidFill>
                <a:schemeClr val="tx1">
                  <a:lumMod val="75000"/>
                  <a:lumOff val="25000"/>
                </a:schemeClr>
              </a:solidFill>
              <a:latin typeface="Maison Neue" panose="02000000000000000000" pitchFamily="2" charset="0"/>
            </a:endParaRPr>
          </a:p>
        </p:txBody>
      </p:sp>
      <p:sp>
        <p:nvSpPr>
          <p:cNvPr id="9"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Na het terreinwerk / Terug thuis</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1880" y="1501598"/>
            <a:ext cx="1211069"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TW-L-27-zowie\Desktop\free-wifi-symbol-260nw-53142339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9832" y="2499436"/>
            <a:ext cx="450000" cy="30661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a:extLst>
              <a:ext uri="{FF2B5EF4-FFF2-40B4-BE49-F238E27FC236}">
                <a16:creationId xmlns:a16="http://schemas.microsoft.com/office/drawing/2014/main" xmlns="" id="{D6EE8DFA-9183-4391-BD1F-EA5AEB02C544}"/>
              </a:ext>
            </a:extLst>
          </p:cNvPr>
          <p:cNvPicPr>
            <a:picLocks noChangeAspect="1"/>
          </p:cNvPicPr>
          <p:nvPr/>
        </p:nvPicPr>
        <p:blipFill>
          <a:blip r:embed="rId4"/>
          <a:stretch>
            <a:fillRect/>
          </a:stretch>
        </p:blipFill>
        <p:spPr>
          <a:xfrm>
            <a:off x="5508104" y="3356992"/>
            <a:ext cx="504056" cy="396044"/>
          </a:xfrm>
          <a:prstGeom prst="rect">
            <a:avLst/>
          </a:prstGeom>
        </p:spPr>
      </p:pic>
      <p:pic>
        <p:nvPicPr>
          <p:cNvPr id="11" name="Afbeelding 10">
            <a:extLst>
              <a:ext uri="{FF2B5EF4-FFF2-40B4-BE49-F238E27FC236}">
                <a16:creationId xmlns:a16="http://schemas.microsoft.com/office/drawing/2014/main" xmlns="" id="{53532F03-3386-497B-9040-E0869D188A80}"/>
              </a:ext>
            </a:extLst>
          </p:cNvPr>
          <p:cNvPicPr>
            <a:picLocks noChangeAspect="1"/>
          </p:cNvPicPr>
          <p:nvPr/>
        </p:nvPicPr>
        <p:blipFill>
          <a:blip r:embed="rId5"/>
          <a:stretch>
            <a:fillRect/>
          </a:stretch>
        </p:blipFill>
        <p:spPr>
          <a:xfrm>
            <a:off x="2903608" y="4208767"/>
            <a:ext cx="312447" cy="396274"/>
          </a:xfrm>
          <a:prstGeom prst="rect">
            <a:avLst/>
          </a:prstGeom>
        </p:spPr>
      </p:pic>
    </p:spTree>
    <p:extLst>
      <p:ext uri="{BB962C8B-B14F-4D97-AF65-F5344CB8AC3E}">
        <p14:creationId xmlns:p14="http://schemas.microsoft.com/office/powerpoint/2010/main" val="3502219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4294967295"/>
          </p:nvPr>
        </p:nvSpPr>
        <p:spPr>
          <a:xfrm>
            <a:off x="289049" y="1268760"/>
            <a:ext cx="8675439" cy="4320480"/>
          </a:xfrm>
          <a:noFill/>
        </p:spPr>
        <p:txBody>
          <a:bodyPr>
            <a:normAutofit lnSpcReduction="10000"/>
          </a:bodyPr>
          <a:lstStyle/>
          <a:p>
            <a:pPr marL="0" indent="0">
              <a:spcBef>
                <a:spcPct val="0"/>
              </a:spcBef>
              <a:buFontTx/>
              <a:buNone/>
              <a:defRPr/>
            </a:pPr>
            <a:r>
              <a:rPr lang="nl-BE" dirty="0"/>
              <a:t>DEADLINE inventarisatie: </a:t>
            </a:r>
            <a:r>
              <a:rPr lang="nl-BE" dirty="0" smtClean="0"/>
              <a:t>15 september 2022</a:t>
            </a:r>
          </a:p>
          <a:p>
            <a:pPr marL="0" indent="0">
              <a:spcBef>
                <a:spcPct val="0"/>
              </a:spcBef>
              <a:buFontTx/>
              <a:buNone/>
              <a:defRPr/>
            </a:pPr>
            <a:endParaRPr lang="nl-BE" dirty="0"/>
          </a:p>
          <a:p>
            <a:pPr marL="0" indent="0">
              <a:spcBef>
                <a:spcPct val="0"/>
              </a:spcBef>
              <a:buFontTx/>
              <a:buNone/>
              <a:defRPr/>
            </a:pPr>
            <a:r>
              <a:rPr lang="nl-BE" sz="1600" dirty="0">
                <a:solidFill>
                  <a:schemeClr val="tx1">
                    <a:lumMod val="75000"/>
                    <a:lumOff val="25000"/>
                  </a:schemeClr>
                </a:solidFill>
                <a:latin typeface="Maison Neue" panose="02000000000000000000" pitchFamily="2" charset="0"/>
              </a:rPr>
              <a:t>Alle info terug te vinden op http://torhout.tragewegen.be/</a:t>
            </a:r>
          </a:p>
          <a:p>
            <a:pPr marL="0" indent="0">
              <a:spcBef>
                <a:spcPct val="0"/>
              </a:spcBef>
              <a:buFontTx/>
              <a:buNone/>
              <a:defRPr/>
            </a:pPr>
            <a:endParaRPr lang="nl-BE" sz="2200" b="1" kern="1200" dirty="0">
              <a:solidFill>
                <a:schemeClr val="tx1">
                  <a:lumMod val="75000"/>
                  <a:lumOff val="25000"/>
                </a:schemeClr>
              </a:solidFill>
              <a:latin typeface="Maison Neue" panose="02000000000000000000" pitchFamily="2" charset="0"/>
            </a:endParaRPr>
          </a:p>
          <a:p>
            <a:pPr marL="0" indent="0">
              <a:buNone/>
              <a:defRPr/>
            </a:pPr>
            <a:r>
              <a:rPr lang="nl-BE" sz="1600" dirty="0" smtClean="0">
                <a:solidFill>
                  <a:schemeClr val="tx1">
                    <a:lumMod val="75000"/>
                    <a:lumOff val="25000"/>
                  </a:schemeClr>
                </a:solidFill>
                <a:latin typeface="Maison Neue" panose="02000000000000000000" pitchFamily="2" charset="0"/>
              </a:rPr>
              <a:t>Torhout</a:t>
            </a:r>
            <a:endParaRPr lang="nl-BE" sz="1600" dirty="0">
              <a:solidFill>
                <a:schemeClr val="tx1">
                  <a:lumMod val="75000"/>
                  <a:lumOff val="25000"/>
                </a:schemeClr>
              </a:solidFill>
              <a:latin typeface="Maison Neue" panose="02000000000000000000" pitchFamily="2" charset="0"/>
            </a:endParaRPr>
          </a:p>
          <a:p>
            <a:pPr marL="0" indent="0" eaLnBrk="1" hangingPunct="1">
              <a:buNone/>
              <a:defRPr/>
            </a:pPr>
            <a:r>
              <a:rPr lang="nl-BE" sz="1600" dirty="0" smtClean="0">
                <a:solidFill>
                  <a:schemeClr val="tx1">
                    <a:lumMod val="75000"/>
                    <a:lumOff val="25000"/>
                  </a:schemeClr>
                </a:solidFill>
                <a:latin typeface="Maison Neue" panose="02000000000000000000" pitchFamily="2" charset="0"/>
              </a:rPr>
              <a:t>Christel </a:t>
            </a:r>
            <a:r>
              <a:rPr lang="nl-BE" sz="1600" dirty="0" err="1" smtClean="0">
                <a:solidFill>
                  <a:schemeClr val="tx1">
                    <a:lumMod val="75000"/>
                    <a:lumOff val="25000"/>
                  </a:schemeClr>
                </a:solidFill>
                <a:latin typeface="Maison Neue" panose="02000000000000000000" pitchFamily="2" charset="0"/>
              </a:rPr>
              <a:t>Casier</a:t>
            </a:r>
            <a:endParaRPr lang="nl-BE" sz="1600" dirty="0">
              <a:solidFill>
                <a:srgbClr val="8981D3"/>
              </a:solidFill>
              <a:latin typeface="Maison Neue" panose="02000000000000000000" pitchFamily="2" charset="0"/>
            </a:endParaRPr>
          </a:p>
          <a:p>
            <a:pPr marL="0" indent="0">
              <a:buNone/>
              <a:defRPr/>
            </a:pPr>
            <a:r>
              <a:rPr lang="nl-BE" sz="1600" dirty="0" smtClean="0">
                <a:solidFill>
                  <a:srgbClr val="8981D3"/>
                </a:solidFill>
                <a:latin typeface="Maison Neue" panose="02000000000000000000" pitchFamily="2" charset="0"/>
              </a:rPr>
              <a:t>Christel.Casier@torhout.be</a:t>
            </a:r>
          </a:p>
          <a:p>
            <a:pPr marL="0" indent="0">
              <a:buNone/>
              <a:defRPr/>
            </a:pPr>
            <a:r>
              <a:rPr lang="nl-BE" sz="1600" dirty="0" smtClean="0">
                <a:solidFill>
                  <a:srgbClr val="8981D3"/>
                </a:solidFill>
                <a:latin typeface="Maison Neue" panose="02000000000000000000" pitchFamily="2" charset="0"/>
              </a:rPr>
              <a:t>050 </a:t>
            </a:r>
            <a:r>
              <a:rPr lang="nl-BE" sz="1600" dirty="0">
                <a:solidFill>
                  <a:srgbClr val="8981D3"/>
                </a:solidFill>
                <a:latin typeface="Maison Neue" panose="02000000000000000000" pitchFamily="2" charset="0"/>
              </a:rPr>
              <a:t>22 11 39</a:t>
            </a:r>
            <a:endParaRPr lang="nl-BE" sz="1600" dirty="0" smtClean="0">
              <a:solidFill>
                <a:srgbClr val="8981D3"/>
              </a:solidFill>
              <a:latin typeface="Maison Neue" panose="02000000000000000000" pitchFamily="2" charset="0"/>
            </a:endParaRPr>
          </a:p>
          <a:p>
            <a:pPr marL="0" indent="0" eaLnBrk="1" hangingPunct="1">
              <a:buNone/>
              <a:defRPr/>
            </a:pPr>
            <a:endParaRPr lang="nl-BE" sz="1600" dirty="0">
              <a:solidFill>
                <a:schemeClr val="tx1">
                  <a:lumMod val="75000"/>
                  <a:lumOff val="25000"/>
                </a:schemeClr>
              </a:solidFill>
              <a:latin typeface="Maison Neue" panose="02000000000000000000" pitchFamily="2" charset="0"/>
            </a:endParaRPr>
          </a:p>
          <a:p>
            <a:pPr marL="0" indent="0" eaLnBrk="1" hangingPunct="1">
              <a:buNone/>
              <a:defRPr/>
            </a:pPr>
            <a:r>
              <a:rPr lang="nl-BE" sz="1600" dirty="0">
                <a:solidFill>
                  <a:schemeClr val="tx1">
                    <a:lumMod val="75000"/>
                    <a:lumOff val="25000"/>
                  </a:schemeClr>
                </a:solidFill>
                <a:latin typeface="Maison Neue" panose="02000000000000000000" pitchFamily="2" charset="0"/>
              </a:rPr>
              <a:t>TRAGE WEGEN</a:t>
            </a:r>
          </a:p>
          <a:p>
            <a:pPr marL="0" indent="0" eaLnBrk="1" hangingPunct="1">
              <a:buNone/>
              <a:defRPr/>
            </a:pPr>
            <a:r>
              <a:rPr lang="nl-BE" sz="1600" dirty="0">
                <a:solidFill>
                  <a:schemeClr val="tx1">
                    <a:lumMod val="75000"/>
                    <a:lumOff val="25000"/>
                  </a:schemeClr>
                </a:solidFill>
                <a:latin typeface="Maison Neue" panose="02000000000000000000" pitchFamily="2" charset="0"/>
              </a:rPr>
              <a:t>Sitske De Groote &amp; </a:t>
            </a:r>
            <a:r>
              <a:rPr lang="nl-BE" sz="1600" dirty="0" err="1">
                <a:solidFill>
                  <a:schemeClr val="tx1">
                    <a:lumMod val="75000"/>
                    <a:lumOff val="25000"/>
                  </a:schemeClr>
                </a:solidFill>
                <a:latin typeface="Maison Neue" panose="02000000000000000000" pitchFamily="2" charset="0"/>
              </a:rPr>
              <a:t>Jozefien</a:t>
            </a:r>
            <a:r>
              <a:rPr lang="nl-BE" sz="1600" dirty="0">
                <a:solidFill>
                  <a:schemeClr val="tx1">
                    <a:lumMod val="75000"/>
                    <a:lumOff val="25000"/>
                  </a:schemeClr>
                </a:solidFill>
                <a:latin typeface="Maison Neue" panose="02000000000000000000" pitchFamily="2" charset="0"/>
              </a:rPr>
              <a:t> Bernard</a:t>
            </a:r>
          </a:p>
          <a:p>
            <a:pPr marL="0" indent="0" eaLnBrk="1" hangingPunct="1">
              <a:buNone/>
              <a:defRPr/>
            </a:pPr>
            <a:r>
              <a:rPr lang="nl-BE" sz="1600" dirty="0">
                <a:solidFill>
                  <a:srgbClr val="8981D3"/>
                </a:solidFill>
                <a:latin typeface="Maison Neue" panose="02000000000000000000" pitchFamily="2" charset="0"/>
              </a:rPr>
              <a:t>Sitske.degroote@tragewegen.be </a:t>
            </a:r>
            <a:r>
              <a:rPr lang="nl-BE" sz="1600" dirty="0">
                <a:solidFill>
                  <a:schemeClr val="tx1">
                    <a:lumMod val="75000"/>
                    <a:lumOff val="25000"/>
                  </a:schemeClr>
                </a:solidFill>
                <a:latin typeface="Maison Neue" panose="02000000000000000000" pitchFamily="2" charset="0"/>
              </a:rPr>
              <a:t>en</a:t>
            </a:r>
            <a:r>
              <a:rPr lang="nl-BE" sz="1600" dirty="0">
                <a:solidFill>
                  <a:srgbClr val="8981D3"/>
                </a:solidFill>
                <a:latin typeface="Maison Neue" panose="02000000000000000000" pitchFamily="2" charset="0"/>
              </a:rPr>
              <a:t> </a:t>
            </a:r>
            <a:r>
              <a:rPr lang="nl-BE" sz="1600" dirty="0" smtClean="0">
                <a:solidFill>
                  <a:srgbClr val="8981D3"/>
                </a:solidFill>
                <a:latin typeface="Maison Neue" panose="02000000000000000000" pitchFamily="2" charset="0"/>
              </a:rPr>
              <a:t>Jozefien.bernard@tragewegen.be</a:t>
            </a:r>
            <a:endParaRPr lang="nl-BE" sz="1600" dirty="0">
              <a:solidFill>
                <a:srgbClr val="8981D3"/>
              </a:solidFill>
              <a:latin typeface="Maison Neue" panose="02000000000000000000" pitchFamily="2" charset="0"/>
            </a:endParaRPr>
          </a:p>
          <a:p>
            <a:pPr marL="0" indent="0" eaLnBrk="1" hangingPunct="1">
              <a:buNone/>
              <a:defRPr/>
            </a:pPr>
            <a:r>
              <a:rPr lang="nl-BE" sz="1600" dirty="0">
                <a:solidFill>
                  <a:schemeClr val="tx1">
                    <a:lumMod val="75000"/>
                    <a:lumOff val="25000"/>
                  </a:schemeClr>
                </a:solidFill>
                <a:latin typeface="Maison Neue" panose="02000000000000000000" pitchFamily="2" charset="0"/>
              </a:rPr>
              <a:t>09 331 59 23 en 09 331 59 24</a:t>
            </a:r>
          </a:p>
          <a:p>
            <a:pPr marL="0" indent="0" eaLnBrk="1" hangingPunct="1">
              <a:buNone/>
              <a:defRPr/>
            </a:pPr>
            <a:r>
              <a:rPr lang="nl-BE" sz="1600" dirty="0" smtClean="0">
                <a:solidFill>
                  <a:srgbClr val="8981D3"/>
                </a:solidFill>
                <a:latin typeface="Maison Neue" panose="02000000000000000000" pitchFamily="2" charset="0"/>
              </a:rPr>
              <a:t>www.tragewegen.be</a:t>
            </a:r>
            <a:endParaRPr lang="nl-BE" dirty="0"/>
          </a:p>
          <a:p>
            <a:pPr marL="0" indent="0" eaLnBrk="1" hangingPunct="1">
              <a:buFontTx/>
              <a:buNone/>
              <a:defRPr/>
            </a:pPr>
            <a:endParaRPr lang="nl-BE" dirty="0"/>
          </a:p>
        </p:txBody>
      </p:sp>
      <p:sp>
        <p:nvSpPr>
          <p:cNvPr id="6" name="Titel 3"/>
          <p:cNvSpPr txBox="1">
            <a:spLocks/>
          </p:cNvSpPr>
          <p:nvPr/>
        </p:nvSpPr>
        <p:spPr>
          <a:xfrm>
            <a:off x="0" y="21657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Info &amp; contact</a:t>
            </a:r>
          </a:p>
        </p:txBody>
      </p:sp>
      <p:pic>
        <p:nvPicPr>
          <p:cNvPr id="7" name="Picture 3" descr="Z:\documenten\03-Lokale trajecten\3 -- Vlaams-Brabant\Boortmeerbeek 2020\presentaties\200205 startvergadering\Logo_kle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01" y="5893906"/>
            <a:ext cx="1074490" cy="7135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Z:\documenten\04-Projecten\1- West-Vlaanderen WVL\2020 - GVT West-Vlaanderen\Digitale_banner_GV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3783" y="5782089"/>
            <a:ext cx="5913934" cy="937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acatures stad Torhou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197"/>
          <a:stretch/>
        </p:blipFill>
        <p:spPr bwMode="auto">
          <a:xfrm>
            <a:off x="1576731" y="5782089"/>
            <a:ext cx="1564238" cy="108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95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476672"/>
            <a:ext cx="1800200" cy="1200134"/>
          </a:xfrm>
          <a:prstGeom prst="rect">
            <a:avLst/>
          </a:prstGeom>
        </p:spPr>
      </p:pic>
      <p:sp>
        <p:nvSpPr>
          <p:cNvPr id="6" name="Tekstvak 5"/>
          <p:cNvSpPr txBox="1"/>
          <p:nvPr/>
        </p:nvSpPr>
        <p:spPr>
          <a:xfrm>
            <a:off x="0" y="2248123"/>
            <a:ext cx="9144000" cy="3062377"/>
          </a:xfrm>
          <a:prstGeom prst="rect">
            <a:avLst/>
          </a:prstGeom>
          <a:noFill/>
        </p:spPr>
        <p:txBody>
          <a:bodyPr wrap="square" rtlCol="0">
            <a:spAutoFit/>
          </a:bodyPr>
          <a:lstStyle/>
          <a:p>
            <a:pPr algn="ctr">
              <a:spcAft>
                <a:spcPts val="600"/>
              </a:spcAft>
            </a:pPr>
            <a:r>
              <a:rPr lang="nl-NL" sz="2200" b="1" dirty="0" smtClean="0">
                <a:solidFill>
                  <a:schemeClr val="tx1">
                    <a:lumMod val="75000"/>
                    <a:lumOff val="25000"/>
                  </a:schemeClr>
                </a:solidFill>
                <a:latin typeface="FugueHead" pitchFamily="50" charset="0"/>
              </a:rPr>
              <a:t>trage wegen vzw</a:t>
            </a:r>
          </a:p>
          <a:p>
            <a:pPr algn="ctr">
              <a:spcAft>
                <a:spcPts val="600"/>
              </a:spcAft>
            </a:pPr>
            <a:endParaRPr lang="nl-NL" sz="2200" b="1" dirty="0">
              <a:solidFill>
                <a:schemeClr val="tx1">
                  <a:lumMod val="75000"/>
                  <a:lumOff val="25000"/>
                </a:schemeClr>
              </a:solidFill>
              <a:latin typeface="FugueHead" pitchFamily="50" charset="0"/>
            </a:endParaRPr>
          </a:p>
          <a:p>
            <a:pPr algn="ctr">
              <a:spcAft>
                <a:spcPts val="600"/>
              </a:spcAft>
            </a:pPr>
            <a:r>
              <a:rPr lang="nl-NL" sz="1900" b="1" dirty="0" smtClean="0">
                <a:solidFill>
                  <a:schemeClr val="tx1">
                    <a:lumMod val="75000"/>
                    <a:lumOff val="25000"/>
                  </a:schemeClr>
                </a:solidFill>
                <a:latin typeface="FugueHead" pitchFamily="50" charset="0"/>
              </a:rPr>
              <a:t>Sinds </a:t>
            </a:r>
            <a:r>
              <a:rPr lang="nl-NL" sz="1900" b="1" dirty="0">
                <a:solidFill>
                  <a:schemeClr val="tx1">
                    <a:lumMod val="75000"/>
                    <a:lumOff val="25000"/>
                  </a:schemeClr>
                </a:solidFill>
                <a:latin typeface="FugueHead" pitchFamily="50" charset="0"/>
              </a:rPr>
              <a:t>2002</a:t>
            </a:r>
          </a:p>
          <a:p>
            <a:pPr algn="ctr">
              <a:spcAft>
                <a:spcPts val="600"/>
              </a:spcAft>
            </a:pPr>
            <a:r>
              <a:rPr lang="nl-NL" sz="1900" b="1" dirty="0">
                <a:solidFill>
                  <a:schemeClr val="tx1">
                    <a:lumMod val="75000"/>
                    <a:lumOff val="25000"/>
                  </a:schemeClr>
                </a:solidFill>
                <a:latin typeface="FugueHead" pitchFamily="50" charset="0"/>
              </a:rPr>
              <a:t>Bescherming, herstel &amp; ontwikkeling trage wegen</a:t>
            </a:r>
          </a:p>
          <a:p>
            <a:pPr algn="ctr">
              <a:spcAft>
                <a:spcPts val="600"/>
              </a:spcAft>
            </a:pPr>
            <a:r>
              <a:rPr lang="nl-NL" sz="1900" b="1" dirty="0">
                <a:solidFill>
                  <a:schemeClr val="tx1">
                    <a:lumMod val="75000"/>
                    <a:lumOff val="25000"/>
                  </a:schemeClr>
                </a:solidFill>
                <a:latin typeface="FugueHead" pitchFamily="50" charset="0"/>
              </a:rPr>
              <a:t>Kenniscentrum</a:t>
            </a:r>
          </a:p>
          <a:p>
            <a:pPr algn="ctr">
              <a:spcAft>
                <a:spcPts val="600"/>
              </a:spcAft>
            </a:pPr>
            <a:r>
              <a:rPr lang="nl-NL" sz="1900" b="1" dirty="0">
                <a:solidFill>
                  <a:schemeClr val="tx1">
                    <a:lumMod val="75000"/>
                    <a:lumOff val="25000"/>
                  </a:schemeClr>
                </a:solidFill>
                <a:latin typeface="FugueHead" pitchFamily="50" charset="0"/>
              </a:rPr>
              <a:t>Opmaak en uitvoering </a:t>
            </a:r>
            <a:r>
              <a:rPr lang="nl-NL" sz="1900" b="1" dirty="0" err="1">
                <a:solidFill>
                  <a:schemeClr val="tx1">
                    <a:lumMod val="75000"/>
                    <a:lumOff val="25000"/>
                  </a:schemeClr>
                </a:solidFill>
                <a:latin typeface="FugueHead" pitchFamily="50" charset="0"/>
              </a:rPr>
              <a:t>Tragewegenplannen</a:t>
            </a:r>
            <a:endParaRPr lang="nl-NL" sz="1900" b="1" dirty="0">
              <a:solidFill>
                <a:schemeClr val="tx1">
                  <a:lumMod val="75000"/>
                  <a:lumOff val="25000"/>
                </a:schemeClr>
              </a:solidFill>
              <a:latin typeface="FugueHead" pitchFamily="50" charset="0"/>
            </a:endParaRPr>
          </a:p>
          <a:p>
            <a:pPr algn="ctr">
              <a:spcAft>
                <a:spcPts val="600"/>
              </a:spcAft>
            </a:pPr>
            <a:r>
              <a:rPr lang="nl-NL" sz="1900" b="1" dirty="0">
                <a:solidFill>
                  <a:schemeClr val="tx1">
                    <a:lumMod val="75000"/>
                    <a:lumOff val="25000"/>
                  </a:schemeClr>
                </a:solidFill>
                <a:latin typeface="FugueHead" pitchFamily="50" charset="0"/>
              </a:rPr>
              <a:t>Draagvlak &amp; Samenwerking</a:t>
            </a:r>
          </a:p>
          <a:p>
            <a:pPr algn="ctr">
              <a:spcAft>
                <a:spcPts val="600"/>
              </a:spcAft>
            </a:pPr>
            <a:r>
              <a:rPr lang="nl-NL" sz="1900" b="1" dirty="0">
                <a:solidFill>
                  <a:schemeClr val="tx1">
                    <a:lumMod val="75000"/>
                    <a:lumOff val="25000"/>
                  </a:schemeClr>
                </a:solidFill>
                <a:latin typeface="FugueHead" pitchFamily="50" charset="0"/>
              </a:rPr>
              <a:t>Gesteund door meer dan 50 organisaties</a:t>
            </a:r>
          </a:p>
        </p:txBody>
      </p:sp>
    </p:spTree>
    <p:extLst>
      <p:ext uri="{BB962C8B-B14F-4D97-AF65-F5344CB8AC3E}">
        <p14:creationId xmlns:p14="http://schemas.microsoft.com/office/powerpoint/2010/main" val="2951963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p:cNvSpPr txBox="1">
            <a:spLocks/>
          </p:cNvSpPr>
          <p:nvPr/>
        </p:nvSpPr>
        <p:spPr>
          <a:xfrm>
            <a:off x="0" y="188640"/>
            <a:ext cx="9144000" cy="692150"/>
          </a:xfrm>
          <a:prstGeom prst="rect">
            <a:avLst/>
          </a:prstGeom>
        </p:spPr>
        <p:txBody>
          <a:bodyP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dirty="0">
                <a:solidFill>
                  <a:schemeClr val="tx1">
                    <a:lumMod val="75000"/>
                    <a:lumOff val="25000"/>
                  </a:schemeClr>
                </a:solidFill>
              </a:rPr>
              <a:t>trage wegen?</a:t>
            </a:r>
          </a:p>
        </p:txBody>
      </p:sp>
      <p:sp>
        <p:nvSpPr>
          <p:cNvPr id="3" name="Tekstvak 2"/>
          <p:cNvSpPr txBox="1"/>
          <p:nvPr/>
        </p:nvSpPr>
        <p:spPr>
          <a:xfrm>
            <a:off x="0" y="1556792"/>
            <a:ext cx="9144000" cy="5062924"/>
          </a:xfrm>
          <a:prstGeom prst="rect">
            <a:avLst/>
          </a:prstGeom>
          <a:noFill/>
        </p:spPr>
        <p:txBody>
          <a:bodyPr wrap="square" rtlCol="0">
            <a:spAutoFit/>
          </a:bodyPr>
          <a:lstStyle/>
          <a:p>
            <a:pPr algn="ctr">
              <a:spcAft>
                <a:spcPts val="600"/>
              </a:spcAft>
            </a:pPr>
            <a:r>
              <a:rPr lang="nl-NL" sz="2200" b="1" dirty="0">
                <a:solidFill>
                  <a:schemeClr val="tx1">
                    <a:lumMod val="75000"/>
                    <a:lumOff val="25000"/>
                  </a:schemeClr>
                </a:solidFill>
                <a:latin typeface="FugueHead" pitchFamily="50" charset="0"/>
              </a:rPr>
              <a:t>Autovrije paadjes &amp; wegen</a:t>
            </a:r>
          </a:p>
          <a:p>
            <a:pPr algn="ctr">
              <a:spcAft>
                <a:spcPts val="600"/>
              </a:spcAft>
            </a:pPr>
            <a:r>
              <a:rPr lang="nl-NL" sz="2200" b="1" dirty="0">
                <a:solidFill>
                  <a:schemeClr val="tx1">
                    <a:lumMod val="75000"/>
                    <a:lumOff val="25000"/>
                  </a:schemeClr>
                </a:solidFill>
                <a:latin typeface="FugueHead" pitchFamily="50" charset="0"/>
              </a:rPr>
              <a:t>1001 vormen &amp; functies</a:t>
            </a:r>
          </a:p>
          <a:p>
            <a:pPr algn="ctr">
              <a:spcAft>
                <a:spcPts val="600"/>
              </a:spcAft>
            </a:pPr>
            <a:r>
              <a:rPr lang="nl-NL" sz="2200" b="1" dirty="0">
                <a:solidFill>
                  <a:schemeClr val="tx1">
                    <a:lumMod val="75000"/>
                    <a:lumOff val="25000"/>
                  </a:schemeClr>
                </a:solidFill>
                <a:latin typeface="FugueHead" pitchFamily="50" charset="0"/>
              </a:rPr>
              <a:t>Enorm potentieel</a:t>
            </a:r>
          </a:p>
          <a:p>
            <a:pPr algn="ctr">
              <a:spcAft>
                <a:spcPts val="600"/>
              </a:spcAft>
            </a:pPr>
            <a:endParaRPr lang="nl-NL" sz="2200" b="1" dirty="0">
              <a:solidFill>
                <a:schemeClr val="tx1">
                  <a:lumMod val="75000"/>
                  <a:lumOff val="25000"/>
                </a:schemeClr>
              </a:solidFill>
              <a:latin typeface="FugueHead" pitchFamily="50" charset="0"/>
            </a:endParaRPr>
          </a:p>
          <a:p>
            <a:pPr algn="ctr">
              <a:spcAft>
                <a:spcPts val="600"/>
              </a:spcAft>
            </a:pPr>
            <a:endParaRPr lang="nl-NL" sz="2200" b="1" dirty="0">
              <a:solidFill>
                <a:schemeClr val="tx1">
                  <a:lumMod val="75000"/>
                  <a:lumOff val="25000"/>
                </a:schemeClr>
              </a:solidFill>
              <a:latin typeface="FugueHead" pitchFamily="50" charset="0"/>
            </a:endParaRPr>
          </a:p>
          <a:p>
            <a:pPr>
              <a:spcAft>
                <a:spcPts val="600"/>
              </a:spcAft>
            </a:pPr>
            <a:r>
              <a:rPr lang="nl-NL" sz="2000" b="1" i="1" dirty="0">
                <a:solidFill>
                  <a:schemeClr val="tx1">
                    <a:lumMod val="75000"/>
                    <a:lumOff val="25000"/>
                  </a:schemeClr>
                </a:solidFill>
                <a:latin typeface="FugueHead" pitchFamily="50" charset="0"/>
              </a:rPr>
              <a:t>	</a:t>
            </a:r>
            <a:r>
              <a:rPr lang="nl-NL" sz="1500" b="1" i="1" dirty="0">
                <a:solidFill>
                  <a:schemeClr val="tx1">
                    <a:lumMod val="75000"/>
                    <a:lumOff val="25000"/>
                  </a:schemeClr>
                </a:solidFill>
                <a:latin typeface="FugueHead" pitchFamily="50" charset="0"/>
              </a:rPr>
              <a:t>Doorsteken</a:t>
            </a:r>
          </a:p>
          <a:p>
            <a:pPr>
              <a:spcAft>
                <a:spcPts val="600"/>
              </a:spcAft>
            </a:pPr>
            <a:r>
              <a:rPr lang="nl-NL" sz="1500" b="1" i="1" dirty="0">
                <a:solidFill>
                  <a:schemeClr val="tx1">
                    <a:lumMod val="75000"/>
                    <a:lumOff val="25000"/>
                  </a:schemeClr>
                </a:solidFill>
                <a:latin typeface="FugueHead" pitchFamily="50" charset="0"/>
              </a:rPr>
              <a:t>	Steegjes</a:t>
            </a:r>
          </a:p>
          <a:p>
            <a:pPr>
              <a:spcAft>
                <a:spcPts val="600"/>
              </a:spcAft>
            </a:pPr>
            <a:r>
              <a:rPr lang="nl-NL" sz="1500" b="1" i="1" dirty="0">
                <a:solidFill>
                  <a:schemeClr val="tx1">
                    <a:lumMod val="75000"/>
                    <a:lumOff val="25000"/>
                  </a:schemeClr>
                </a:solidFill>
                <a:latin typeface="FugueHead" pitchFamily="50" charset="0"/>
              </a:rPr>
              <a:t>	Fietsverbindingen</a:t>
            </a:r>
          </a:p>
          <a:p>
            <a:pPr>
              <a:spcAft>
                <a:spcPts val="600"/>
              </a:spcAft>
            </a:pPr>
            <a:r>
              <a:rPr lang="nl-NL" sz="1500" b="1" i="1" dirty="0">
                <a:solidFill>
                  <a:schemeClr val="tx1">
                    <a:lumMod val="75000"/>
                    <a:lumOff val="25000"/>
                  </a:schemeClr>
                </a:solidFill>
                <a:latin typeface="FugueHead" pitchFamily="50" charset="0"/>
              </a:rPr>
              <a:t>	Bospaden</a:t>
            </a:r>
          </a:p>
          <a:p>
            <a:pPr>
              <a:spcAft>
                <a:spcPts val="600"/>
              </a:spcAft>
            </a:pPr>
            <a:r>
              <a:rPr lang="nl-NL" sz="1500" b="1" i="1" dirty="0">
                <a:solidFill>
                  <a:schemeClr val="tx1">
                    <a:lumMod val="75000"/>
                    <a:lumOff val="25000"/>
                  </a:schemeClr>
                </a:solidFill>
                <a:latin typeface="FugueHead" pitchFamily="50" charset="0"/>
              </a:rPr>
              <a:t>	Veldwegen</a:t>
            </a:r>
          </a:p>
          <a:p>
            <a:pPr>
              <a:spcAft>
                <a:spcPts val="600"/>
              </a:spcAft>
            </a:pPr>
            <a:r>
              <a:rPr lang="nl-NL" sz="1500" b="1" i="1" dirty="0">
                <a:solidFill>
                  <a:schemeClr val="tx1">
                    <a:lumMod val="75000"/>
                    <a:lumOff val="25000"/>
                  </a:schemeClr>
                </a:solidFill>
                <a:latin typeface="FugueHead" pitchFamily="50" charset="0"/>
              </a:rPr>
              <a:t>	Kerkwegels</a:t>
            </a:r>
          </a:p>
          <a:p>
            <a:pPr>
              <a:spcAft>
                <a:spcPts val="600"/>
              </a:spcAft>
            </a:pPr>
            <a:r>
              <a:rPr lang="nl-NL" sz="1500" b="1" i="1" dirty="0">
                <a:solidFill>
                  <a:schemeClr val="tx1">
                    <a:lumMod val="75000"/>
                    <a:lumOff val="25000"/>
                  </a:schemeClr>
                </a:solidFill>
                <a:latin typeface="FugueHead" pitchFamily="50" charset="0"/>
              </a:rPr>
              <a:t>	Jaagpaden</a:t>
            </a:r>
          </a:p>
          <a:p>
            <a:pPr>
              <a:spcAft>
                <a:spcPts val="600"/>
              </a:spcAft>
            </a:pPr>
            <a:r>
              <a:rPr lang="nl-NL" sz="1500" b="1" i="1" dirty="0">
                <a:solidFill>
                  <a:schemeClr val="tx1">
                    <a:lumMod val="75000"/>
                    <a:lumOff val="25000"/>
                  </a:schemeClr>
                </a:solidFill>
                <a:latin typeface="FugueHead" pitchFamily="50" charset="0"/>
              </a:rPr>
              <a:t>	voormalige treinbeddingen</a:t>
            </a:r>
          </a:p>
          <a:p>
            <a:pPr>
              <a:spcAft>
                <a:spcPts val="600"/>
              </a:spcAft>
            </a:pPr>
            <a:r>
              <a:rPr lang="nl-NL" sz="1500" b="1" i="1" dirty="0">
                <a:solidFill>
                  <a:schemeClr val="tx1">
                    <a:lumMod val="75000"/>
                    <a:lumOff val="25000"/>
                  </a:schemeClr>
                </a:solidFill>
                <a:latin typeface="FugueHead" pitchFamily="50" charset="0"/>
              </a:rPr>
              <a:t>	…</a:t>
            </a:r>
          </a:p>
        </p:txBody>
      </p:sp>
    </p:spTree>
    <p:extLst>
      <p:ext uri="{BB962C8B-B14F-4D97-AF65-F5344CB8AC3E}">
        <p14:creationId xmlns:p14="http://schemas.microsoft.com/office/powerpoint/2010/main" val="3406750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TW-L-27-zowie\Desktop\0 - Wedstrijdselectie\DSC_00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9" y="3391057"/>
            <a:ext cx="5220072" cy="34669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TW-L-27-zowie\Desktop\2018\DTW2018-wandelen-stedelijk_4_LRcor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838" b="16128"/>
          <a:stretch/>
        </p:blipFill>
        <p:spPr bwMode="auto">
          <a:xfrm>
            <a:off x="0" y="3781585"/>
            <a:ext cx="5200234" cy="3081207"/>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p:nvPicPr>
        <p:blipFill rotWithShape="1">
          <a:blip r:embed="rId5">
            <a:extLst>
              <a:ext uri="{28A0092B-C50C-407E-A947-70E740481C1C}">
                <a14:useLocalDpi xmlns:a14="http://schemas.microsoft.com/office/drawing/2010/main"/>
              </a:ext>
            </a:extLst>
          </a:blip>
          <a:srcRect l="3826" t="15537" r="6646" b="3594"/>
          <a:stretch/>
        </p:blipFill>
        <p:spPr>
          <a:xfrm>
            <a:off x="4211960" y="0"/>
            <a:ext cx="4932041" cy="3341254"/>
          </a:xfrm>
          <a:prstGeom prst="rect">
            <a:avLst/>
          </a:prstGeom>
        </p:spPr>
      </p:pic>
      <p:pic>
        <p:nvPicPr>
          <p:cNvPr id="4" name="Afbeelding 3"/>
          <p:cNvPicPr>
            <a:picLocks noChangeAspect="1"/>
          </p:cNvPicPr>
          <p:nvPr/>
        </p:nvPicPr>
        <p:blipFill rotWithShape="1">
          <a:blip r:embed="rId6" cstate="print">
            <a:extLst>
              <a:ext uri="{28A0092B-C50C-407E-A947-70E740481C1C}">
                <a14:useLocalDpi xmlns:a14="http://schemas.microsoft.com/office/drawing/2010/main" val="0"/>
              </a:ext>
            </a:extLst>
          </a:blip>
          <a:srcRect l="3785" t="1" r="25406" b="25177"/>
          <a:stretch/>
        </p:blipFill>
        <p:spPr>
          <a:xfrm>
            <a:off x="-3345" y="0"/>
            <a:ext cx="4347875" cy="3443624"/>
          </a:xfrm>
          <a:prstGeom prst="rect">
            <a:avLst/>
          </a:prstGeom>
        </p:spPr>
      </p:pic>
      <p:sp>
        <p:nvSpPr>
          <p:cNvPr id="7" name="Rectangle 2"/>
          <p:cNvSpPr>
            <a:spLocks noGrp="1" noChangeArrowheads="1"/>
          </p:cNvSpPr>
          <p:nvPr>
            <p:ph type="title"/>
          </p:nvPr>
        </p:nvSpPr>
        <p:spPr>
          <a:xfrm>
            <a:off x="0" y="3315996"/>
            <a:ext cx="9145588" cy="465589"/>
          </a:xfrm>
          <a:solidFill>
            <a:schemeClr val="bg1"/>
          </a:solidFill>
        </p:spPr>
        <p:txBody>
          <a:bodyPr>
            <a:normAutofit/>
          </a:bodyPr>
          <a:lstStyle/>
          <a:p>
            <a:pPr eaLnBrk="1" hangingPunct="1"/>
            <a:r>
              <a:rPr lang="nl-BE" altLang="nl-NL" sz="2400" dirty="0">
                <a:solidFill>
                  <a:schemeClr val="tx1">
                    <a:lumMod val="75000"/>
                    <a:lumOff val="25000"/>
                  </a:schemeClr>
                </a:solidFill>
              </a:rPr>
              <a:t>- korte, snelle &amp; veilige verplaatsingen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2132158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1588" y="6145212"/>
            <a:ext cx="3419872" cy="7127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BE" altLang="nl-NL" sz="3400" dirty="0">
                <a:solidFill>
                  <a:schemeClr val="bg1"/>
                </a:solidFill>
                <a:latin typeface="FugueHead" pitchFamily="50" charset="0"/>
              </a:rPr>
              <a:t>trage wegen!</a:t>
            </a:r>
            <a:endParaRPr lang="nl-NL" altLang="nl-NL" sz="3400" dirty="0">
              <a:solidFill>
                <a:schemeClr val="bg1"/>
              </a:solidFill>
              <a:latin typeface="FugueHead" pitchFamily="50" charset="0"/>
            </a:endParaRPr>
          </a:p>
        </p:txBody>
      </p:sp>
      <p:pic>
        <p:nvPicPr>
          <p:cNvPr id="6146" name="Picture 2" descr="C:\Users\TW-L-27-zowie\Desktop\0 - Wedstrijdselectie\IMAG0813 (1) - Joris Geusse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66238"/>
            <a:ext cx="5055683" cy="37917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TW-L-27-zowie\Desktop\2018\DTW2018-wandelen-door-akker_LRcor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5685" y="4173036"/>
            <a:ext cx="4088314" cy="2684964"/>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TW-L-27-zowie\Desktop\2018\DTW2018-fietsen_LRcor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307" t="13191" r="1" b="40054"/>
          <a:stretch/>
        </p:blipFill>
        <p:spPr bwMode="auto">
          <a:xfrm>
            <a:off x="1" y="-1"/>
            <a:ext cx="5274795" cy="32064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TW-L-27-zowie\Desktop\2018\DTW2018-ruiters_4_LRcor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5852" b="20000"/>
          <a:stretch/>
        </p:blipFill>
        <p:spPr bwMode="auto">
          <a:xfrm>
            <a:off x="5055684" y="0"/>
            <a:ext cx="4088315" cy="43992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Grp="1" noChangeArrowheads="1"/>
          </p:cNvSpPr>
          <p:nvPr>
            <p:ph type="title"/>
          </p:nvPr>
        </p:nvSpPr>
        <p:spPr>
          <a:xfrm>
            <a:off x="0" y="6404319"/>
            <a:ext cx="4211960" cy="465589"/>
          </a:xfrm>
          <a:solidFill>
            <a:schemeClr val="bg1"/>
          </a:solidFill>
        </p:spPr>
        <p:txBody>
          <a:bodyPr>
            <a:normAutofit/>
          </a:bodyPr>
          <a:lstStyle/>
          <a:p>
            <a:pPr eaLnBrk="1" hangingPunct="1"/>
            <a:r>
              <a:rPr lang="nl-BE" altLang="nl-NL" sz="2400" dirty="0">
                <a:solidFill>
                  <a:schemeClr val="tx1">
                    <a:lumMod val="75000"/>
                    <a:lumOff val="25000"/>
                  </a:schemeClr>
                </a:solidFill>
              </a:rPr>
              <a:t>- sport &amp; recreatie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2306888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TW-L-27-zowie\Desktop\2018\DTW2018-erfgoed-2_LRcor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6913" y="-1"/>
            <a:ext cx="5357087" cy="357139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Afbeelding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8" y="-14288"/>
            <a:ext cx="4573588" cy="687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C:\Users\TW-L-27-zowie\Desktop\2017\pa24003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429000"/>
            <a:ext cx="4571999" cy="3428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2924" y="6392410"/>
            <a:ext cx="9145588" cy="465589"/>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3400" kern="1200">
                <a:solidFill>
                  <a:schemeClr val="tx1"/>
                </a:solidFill>
                <a:latin typeface="FugueHead" pitchFamily="50" charset="0"/>
                <a:ea typeface="+mj-ea"/>
                <a:cs typeface="+mj-cs"/>
              </a:defRPr>
            </a:lvl1pPr>
          </a:lstStyle>
          <a:p>
            <a:r>
              <a:rPr lang="nl-BE" altLang="nl-NL" sz="2400" dirty="0">
                <a:solidFill>
                  <a:schemeClr val="tx1">
                    <a:lumMod val="75000"/>
                    <a:lumOff val="25000"/>
                  </a:schemeClr>
                </a:solidFill>
              </a:rPr>
              <a:t>- historisch patrimonium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2835865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W-L-27-zowie\Desktop\0 - Na_correctie\DTW2018-natuur_LRcor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942" y="3420706"/>
            <a:ext cx="4583058" cy="34372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TW-L-27-zowie\Desktop\0 - Na_correctie\DTW2018-bos_LRcor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1" y="0"/>
            <a:ext cx="4932040" cy="32881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1588" y="6145212"/>
            <a:ext cx="3419872" cy="7127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BE" altLang="nl-NL" sz="3400" dirty="0">
                <a:solidFill>
                  <a:schemeClr val="bg1"/>
                </a:solidFill>
                <a:latin typeface="FugueHead" pitchFamily="50" charset="0"/>
              </a:rPr>
              <a:t>trage wegen!</a:t>
            </a:r>
            <a:endParaRPr lang="nl-NL" altLang="nl-NL" sz="3400" dirty="0">
              <a:solidFill>
                <a:schemeClr val="bg1"/>
              </a:solidFill>
              <a:latin typeface="FugueHead" pitchFamily="50" charset="0"/>
            </a:endParaRPr>
          </a:p>
        </p:txBody>
      </p:sp>
      <p:pic>
        <p:nvPicPr>
          <p:cNvPr id="2052" name="Picture 4" descr="C:\Users\TW-L-27-zowie\Desktop\2018\DTW2018-wandelaar_LRcor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1"/>
            <a:ext cx="45609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Grp="1" noChangeArrowheads="1"/>
          </p:cNvSpPr>
          <p:nvPr>
            <p:ph type="title"/>
          </p:nvPr>
        </p:nvSpPr>
        <p:spPr>
          <a:xfrm>
            <a:off x="0" y="3315996"/>
            <a:ext cx="9145588" cy="465589"/>
          </a:xfrm>
          <a:solidFill>
            <a:schemeClr val="bg1"/>
          </a:solidFill>
        </p:spPr>
        <p:txBody>
          <a:bodyPr>
            <a:normAutofit/>
          </a:bodyPr>
          <a:lstStyle/>
          <a:p>
            <a:pPr eaLnBrk="1" hangingPunct="1"/>
            <a:r>
              <a:rPr lang="nl-BE" altLang="nl-NL" sz="2400" dirty="0">
                <a:solidFill>
                  <a:schemeClr val="tx1">
                    <a:lumMod val="75000"/>
                    <a:lumOff val="25000"/>
                  </a:schemeClr>
                </a:solidFill>
              </a:rPr>
              <a:t>- Beleving landschap &amp; rust, milieu &amp; natuur -</a:t>
            </a:r>
            <a:endParaRPr lang="nl-NL" altLang="nl-NL" sz="2400" dirty="0">
              <a:solidFill>
                <a:schemeClr val="tx1">
                  <a:lumMod val="75000"/>
                  <a:lumOff val="25000"/>
                </a:schemeClr>
              </a:solidFill>
            </a:endParaRPr>
          </a:p>
        </p:txBody>
      </p:sp>
    </p:spTree>
    <p:extLst>
      <p:ext uri="{BB962C8B-B14F-4D97-AF65-F5344CB8AC3E}">
        <p14:creationId xmlns:p14="http://schemas.microsoft.com/office/powerpoint/2010/main" val="1855063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13980</TotalTime>
  <Words>1464</Words>
  <Application>Microsoft Office PowerPoint</Application>
  <PresentationFormat>Diavoorstelling (4:3)</PresentationFormat>
  <Paragraphs>264</Paragraphs>
  <Slides>38</Slides>
  <Notes>22</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38</vt:i4>
      </vt:variant>
    </vt:vector>
  </HeadingPairs>
  <TitlesOfParts>
    <vt:vector size="46" baseType="lpstr">
      <vt:lpstr>Arial</vt:lpstr>
      <vt:lpstr>FugueHead</vt:lpstr>
      <vt:lpstr>Times New Roman</vt:lpstr>
      <vt:lpstr>Maison Neue</vt:lpstr>
      <vt:lpstr>Verdana</vt:lpstr>
      <vt:lpstr>Calibri</vt:lpstr>
      <vt:lpstr>Verdana Pro</vt:lpstr>
      <vt:lpstr>Kantoorthema</vt:lpstr>
      <vt:lpstr>trage wegen inventariseren</vt:lpstr>
      <vt:lpstr>PowerPoint-presentatie</vt:lpstr>
      <vt:lpstr>PowerPoint-presentatie</vt:lpstr>
      <vt:lpstr>PowerPoint-presentatie</vt:lpstr>
      <vt:lpstr>PowerPoint-presentatie</vt:lpstr>
      <vt:lpstr>- korte, snelle &amp; veilige verplaatsingen -</vt:lpstr>
      <vt:lpstr>- sport &amp; recreatie -</vt:lpstr>
      <vt:lpstr>PowerPoint-presentatie</vt:lpstr>
      <vt:lpstr>- Beleving landschap &amp; rust, milieu &amp; natuur -</vt:lpstr>
      <vt:lpstr>- speelruimte &amp; ontmoeting -</vt:lpstr>
      <vt:lpstr>- gezonde lucht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Hoe trage wegen inventariseren?</dc:title>
  <dc:creator>TW-L-27-zowie</dc:creator>
  <cp:lastModifiedBy>jozefien</cp:lastModifiedBy>
  <cp:revision>261</cp:revision>
  <cp:lastPrinted>2021-09-22T08:57:21Z</cp:lastPrinted>
  <dcterms:created xsi:type="dcterms:W3CDTF">2019-02-20T11:56:07Z</dcterms:created>
  <dcterms:modified xsi:type="dcterms:W3CDTF">2022-06-30T17:08:04Z</dcterms:modified>
</cp:coreProperties>
</file>